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Lst>
  <p:sldSz cy="7772400" cx="10058400"/>
  <p:notesSz cx="6858000" cy="9144000"/>
  <p:embeddedFontLst>
    <p:embeddedFont>
      <p:font typeface="Halant"/>
      <p:bold r:id="rId17"/>
    </p:embeddedFont>
    <p:embeddedFont>
      <p:font typeface="Inter"/>
      <p:regular r:id="rId18"/>
      <p:bold r:id="rId19"/>
      <p:italic r:id="rId20"/>
      <p:boldItalic r:id="rId21"/>
    </p:embeddedFont>
    <p:embeddedFont>
      <p:font typeface="Plus Jakarta Sans"/>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747775"/>
          </p15:clr>
        </p15:guide>
        <p15:guide id="2" pos="316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6B9CEC2-AAC3-44DA-921D-5739475D7570}">
  <a:tblStyle styleId="{46B9CEC2-AAC3-44DA-921D-5739475D757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regular.fntdata"/><Relationship Id="rId21" Type="http://schemas.openxmlformats.org/officeDocument/2006/relationships/font" Target="fonts/Inter-boldItalic.fntdata"/><Relationship Id="rId24" Type="http://schemas.openxmlformats.org/officeDocument/2006/relationships/font" Target="fonts/PlusJakartaSans-italic.fntdata"/><Relationship Id="rId23" Type="http://schemas.openxmlformats.org/officeDocument/2006/relationships/font" Target="fonts/PlusJakartaSans-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5" Type="http://schemas.openxmlformats.org/officeDocument/2006/relationships/font" Target="fonts/PlusJakartaSans-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font" Target="fonts/Halant-bold.fntdata"/><Relationship Id="rId16" Type="http://schemas.openxmlformats.org/officeDocument/2006/relationships/slide" Target="slides/slide10.xml"/><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565" y="685800"/>
            <a:ext cx="4437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51416b30d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g351416b30d1_0_0:notes"/>
          <p:cNvSpPr/>
          <p:nvPr>
            <p:ph idx="2" type="sldImg"/>
          </p:nvPr>
        </p:nvSpPr>
        <p:spPr>
          <a:xfrm>
            <a:off x="1765192" y="685800"/>
            <a:ext cx="33285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351416b30d1_0_103:notes"/>
          <p:cNvSpPr/>
          <p:nvPr>
            <p:ph idx="2" type="sldImg"/>
          </p:nvPr>
        </p:nvSpPr>
        <p:spPr>
          <a:xfrm>
            <a:off x="1210483"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351416b30d1_0_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321eeae4c4e_0_8:notes"/>
          <p:cNvSpPr/>
          <p:nvPr>
            <p:ph idx="2" type="sldImg"/>
          </p:nvPr>
        </p:nvSpPr>
        <p:spPr>
          <a:xfrm>
            <a:off x="1210483"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321eeae4c4e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34a1fca993f_2_1:notes"/>
          <p:cNvSpPr/>
          <p:nvPr>
            <p:ph idx="2" type="sldImg"/>
          </p:nvPr>
        </p:nvSpPr>
        <p:spPr>
          <a:xfrm>
            <a:off x="1210483"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34a1fca993f_2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34a1fca993f_2_12:notes"/>
          <p:cNvSpPr/>
          <p:nvPr>
            <p:ph idx="2" type="sldImg"/>
          </p:nvPr>
        </p:nvSpPr>
        <p:spPr>
          <a:xfrm>
            <a:off x="1210483"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34a1fca993f_2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4a1fca993f_2_23:notes"/>
          <p:cNvSpPr/>
          <p:nvPr>
            <p:ph idx="2" type="sldImg"/>
          </p:nvPr>
        </p:nvSpPr>
        <p:spPr>
          <a:xfrm>
            <a:off x="1210483"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34a1fca993f_2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34a1fca993f_2_37:notes"/>
          <p:cNvSpPr/>
          <p:nvPr>
            <p:ph idx="2" type="sldImg"/>
          </p:nvPr>
        </p:nvSpPr>
        <p:spPr>
          <a:xfrm>
            <a:off x="1210483"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34a1fca993f_2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34a1fca993f_2_48:notes"/>
          <p:cNvSpPr/>
          <p:nvPr>
            <p:ph idx="2" type="sldImg"/>
          </p:nvPr>
        </p:nvSpPr>
        <p:spPr>
          <a:xfrm>
            <a:off x="1210483"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34a1fca993f_2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35122f791c0_0_12:notes"/>
          <p:cNvSpPr/>
          <p:nvPr>
            <p:ph idx="2" type="sldImg"/>
          </p:nvPr>
        </p:nvSpPr>
        <p:spPr>
          <a:xfrm>
            <a:off x="1210483"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35122f791c0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35122f791c0_0_22:notes"/>
          <p:cNvSpPr/>
          <p:nvPr>
            <p:ph idx="2" type="sldImg"/>
          </p:nvPr>
        </p:nvSpPr>
        <p:spPr>
          <a:xfrm>
            <a:off x="1210483"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35122f791c0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9319704" y="7046639"/>
            <a:ext cx="603600" cy="594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9319704" y="7046639"/>
            <a:ext cx="603600" cy="594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600" cy="594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9319704" y="7046639"/>
            <a:ext cx="603600" cy="594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9319704" y="7046639"/>
            <a:ext cx="603600" cy="594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9319704" y="7046639"/>
            <a:ext cx="603600" cy="594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9319704" y="7046639"/>
            <a:ext cx="603600" cy="594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9319704" y="7046639"/>
            <a:ext cx="603600" cy="594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9319704" y="7046639"/>
            <a:ext cx="603600" cy="594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9319704" y="7046639"/>
            <a:ext cx="603600" cy="594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9319704" y="7046639"/>
            <a:ext cx="603600" cy="594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9319704" y="7046639"/>
            <a:ext cx="603600" cy="5949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6.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hyperlink" Target="http://www.archives.gov/founding-docs/articles-of-confederation" TargetMode="External"/><Relationship Id="rId5"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hyperlink" Target="http://www.archives.gov/founding-docs/articles-of-confederation" TargetMode="External"/><Relationship Id="rId5"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hyperlink" Target="https://www.loc.gov/item/2009581137/" TargetMode="External"/><Relationship Id="rId5" Type="http://schemas.openxmlformats.org/officeDocument/2006/relationships/image" Target="../media/image3.png"/><Relationship Id="rId6"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hyperlink" Target="https://www.loc.gov/resource/rbpe.04300600/?st=text&amp;utm_source=chatgpt.com" TargetMode="External"/><Relationship Id="rId5"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4.png"/><Relationship Id="rId4" Type="http://schemas.openxmlformats.org/officeDocument/2006/relationships/hyperlink" Target="https://founders.archives.gov/documents/Washington/04-04-02-0199" TargetMode="External"/><Relationship Id="rId5"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4.png"/><Relationship Id="rId4" Type="http://schemas.openxmlformats.org/officeDocument/2006/relationships/hyperlink" Target="https://founders.archives.gov/documents/Washington/04-04-02-0274" TargetMode="External"/><Relationship Id="rId5"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p:nvPr/>
        </p:nvSpPr>
        <p:spPr>
          <a:xfrm>
            <a:off x="-906899" y="-303944"/>
            <a:ext cx="4023360" cy="1870726"/>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55" name="Google Shape;55;p13"/>
          <p:cNvGrpSpPr/>
          <p:nvPr/>
        </p:nvGrpSpPr>
        <p:grpSpPr>
          <a:xfrm>
            <a:off x="-139709" y="6973784"/>
            <a:ext cx="10337824" cy="708336"/>
            <a:chOff x="204" y="0"/>
            <a:chExt cx="25061391" cy="1249931"/>
          </a:xfrm>
        </p:grpSpPr>
        <p:grpSp>
          <p:nvGrpSpPr>
            <p:cNvPr id="56" name="Google Shape;56;p13"/>
            <p:cNvGrpSpPr/>
            <p:nvPr/>
          </p:nvGrpSpPr>
          <p:grpSpPr>
            <a:xfrm rot="5400000">
              <a:off x="12002369" y="-11663474"/>
              <a:ext cx="1249931" cy="24576878"/>
              <a:chOff x="0" y="-38100"/>
              <a:chExt cx="246900" cy="4854692"/>
            </a:xfrm>
          </p:grpSpPr>
          <p:sp>
            <p:nvSpPr>
              <p:cNvPr id="57" name="Google Shape;57;p13"/>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58" name="Google Shape;58;p13"/>
              <p:cNvSpPr txBox="1"/>
              <p:nvPr/>
            </p:nvSpPr>
            <p:spPr>
              <a:xfrm>
                <a:off x="0" y="-38100"/>
                <a:ext cx="246900" cy="4854600"/>
              </a:xfrm>
              <a:prstGeom prst="rect">
                <a:avLst/>
              </a:prstGeom>
              <a:noFill/>
              <a:ln>
                <a:noFill/>
              </a:ln>
            </p:spPr>
            <p:txBody>
              <a:bodyPr anchorCtr="0" anchor="ctr" bIns="31425" lIns="31425" spcFirstLastPara="1" rIns="31425" wrap="square" tIns="31425">
                <a:noAutofit/>
              </a:bodyPr>
              <a:lstStyle/>
              <a:p>
                <a:pPr indent="0" lvl="0" marL="0" marR="0" rtl="0" algn="ctr">
                  <a:lnSpc>
                    <a:spcPct val="147722"/>
                  </a:lnSpc>
                  <a:spcBef>
                    <a:spcPts val="0"/>
                  </a:spcBef>
                  <a:spcAft>
                    <a:spcPts val="0"/>
                  </a:spcAft>
                  <a:buNone/>
                </a:pPr>
                <a:r>
                  <a:t/>
                </a:r>
                <a:endParaRPr b="0" i="0" sz="1100" u="none" cap="none" strike="noStrike">
                  <a:solidFill>
                    <a:schemeClr val="dk1"/>
                  </a:solidFill>
                  <a:latin typeface="Calibri"/>
                  <a:ea typeface="Calibri"/>
                  <a:cs typeface="Calibri"/>
                  <a:sym typeface="Calibri"/>
                </a:endParaRPr>
              </a:p>
            </p:txBody>
          </p:sp>
        </p:grpSp>
        <p:sp>
          <p:nvSpPr>
            <p:cNvPr id="59" name="Google Shape;59;p13"/>
            <p:cNvSpPr txBox="1"/>
            <p:nvPr/>
          </p:nvSpPr>
          <p:spPr>
            <a:xfrm>
              <a:off x="7951598" y="305302"/>
              <a:ext cx="9176100" cy="4617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700" u="none" cap="none" strike="noStrike">
                  <a:solidFill>
                    <a:srgbClr val="231F20"/>
                  </a:solidFill>
                  <a:latin typeface="Halant"/>
                  <a:ea typeface="Halant"/>
                  <a:cs typeface="Halant"/>
                  <a:sym typeface="Halant"/>
                </a:rPr>
                <a:t>© Thinking Nation </a:t>
              </a:r>
              <a:r>
                <a:rPr b="1" lang="en" sz="1700">
                  <a:solidFill>
                    <a:srgbClr val="231F20"/>
                  </a:solidFill>
                  <a:latin typeface="Halant"/>
                  <a:ea typeface="Halant"/>
                  <a:cs typeface="Halant"/>
                  <a:sym typeface="Halant"/>
                </a:rPr>
                <a:t>2025</a:t>
              </a:r>
              <a:endParaRPr sz="900"/>
            </a:p>
          </p:txBody>
        </p:sp>
        <p:cxnSp>
          <p:nvCxnSpPr>
            <p:cNvPr id="60" name="Google Shape;60;p13"/>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61" name="Google Shape;61;p13"/>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62" name="Google Shape;62;p13"/>
          <p:cNvSpPr txBox="1"/>
          <p:nvPr/>
        </p:nvSpPr>
        <p:spPr>
          <a:xfrm>
            <a:off x="1052205" y="343910"/>
            <a:ext cx="7953900" cy="7389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4800">
                <a:solidFill>
                  <a:srgbClr val="231F20"/>
                </a:solidFill>
                <a:latin typeface="Halant"/>
                <a:ea typeface="Halant"/>
                <a:cs typeface="Halant"/>
                <a:sym typeface="Halant"/>
              </a:rPr>
              <a:t>GALLERY WALK</a:t>
            </a:r>
            <a:endParaRPr sz="400"/>
          </a:p>
        </p:txBody>
      </p:sp>
      <p:sp>
        <p:nvSpPr>
          <p:cNvPr id="63" name="Google Shape;63;p13"/>
          <p:cNvSpPr txBox="1"/>
          <p:nvPr/>
        </p:nvSpPr>
        <p:spPr>
          <a:xfrm>
            <a:off x="5693725" y="1316850"/>
            <a:ext cx="4281600" cy="5656800"/>
          </a:xfrm>
          <a:prstGeom prst="rect">
            <a:avLst/>
          </a:prstGeom>
          <a:noFill/>
          <a:ln>
            <a:noFill/>
          </a:ln>
        </p:spPr>
        <p:txBody>
          <a:bodyPr anchorCtr="0" anchor="t" bIns="56550" lIns="56550" spcFirstLastPara="1" rIns="56550" wrap="square" tIns="56550">
            <a:noAutofit/>
          </a:bodyPr>
          <a:lstStyle/>
          <a:p>
            <a:pPr indent="0" lvl="0" marL="0" rtl="0" algn="l">
              <a:spcBef>
                <a:spcPts val="0"/>
              </a:spcBef>
              <a:spcAft>
                <a:spcPts val="0"/>
              </a:spcAft>
              <a:buNone/>
            </a:pPr>
            <a:r>
              <a:rPr b="1" lang="en" sz="1700">
                <a:solidFill>
                  <a:schemeClr val="dk1"/>
                </a:solidFill>
                <a:latin typeface="Inter"/>
                <a:ea typeface="Inter"/>
                <a:cs typeface="Inter"/>
                <a:sym typeface="Inter"/>
              </a:rPr>
              <a:t>Step 1: </a:t>
            </a:r>
            <a:r>
              <a:rPr lang="en" sz="1700">
                <a:solidFill>
                  <a:schemeClr val="dk1"/>
                </a:solidFill>
                <a:latin typeface="Inter"/>
                <a:ea typeface="Inter"/>
                <a:cs typeface="Inter"/>
                <a:sym typeface="Inter"/>
              </a:rPr>
              <a:t>With your group, move to a station.</a:t>
            </a:r>
            <a:endParaRPr sz="1700">
              <a:solidFill>
                <a:schemeClr val="dk1"/>
              </a:solidFill>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 sz="1700">
                <a:solidFill>
                  <a:schemeClr val="dk1"/>
                </a:solidFill>
                <a:latin typeface="Inter"/>
                <a:ea typeface="Inter"/>
                <a:cs typeface="Inter"/>
                <a:sym typeface="Inter"/>
              </a:rPr>
              <a:t>Step 2: </a:t>
            </a:r>
            <a:r>
              <a:rPr lang="en" sz="1700">
                <a:solidFill>
                  <a:schemeClr val="dk1"/>
                </a:solidFill>
                <a:latin typeface="Inter"/>
                <a:ea typeface="Inter"/>
                <a:cs typeface="Inter"/>
                <a:sym typeface="Inter"/>
              </a:rPr>
              <a:t>Read the source.</a:t>
            </a:r>
            <a:endParaRPr sz="1700">
              <a:solidFill>
                <a:schemeClr val="dk1"/>
              </a:solidFill>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 sz="1700">
                <a:solidFill>
                  <a:schemeClr val="dk1"/>
                </a:solidFill>
                <a:latin typeface="Inter"/>
                <a:ea typeface="Inter"/>
                <a:cs typeface="Inter"/>
                <a:sym typeface="Inter"/>
              </a:rPr>
              <a:t>Step 3: </a:t>
            </a:r>
            <a:r>
              <a:rPr lang="en" sz="1700">
                <a:solidFill>
                  <a:schemeClr val="dk1"/>
                </a:solidFill>
                <a:latin typeface="Inter"/>
                <a:ea typeface="Inter"/>
                <a:cs typeface="Inter"/>
                <a:sym typeface="Inter"/>
              </a:rPr>
              <a:t>Complete the observation notes</a:t>
            </a:r>
            <a:endParaRPr sz="1700">
              <a:solidFill>
                <a:schemeClr val="dk1"/>
              </a:solidFill>
              <a:latin typeface="Inter"/>
              <a:ea typeface="Inter"/>
              <a:cs typeface="Inter"/>
              <a:sym typeface="Inter"/>
            </a:endParaRPr>
          </a:p>
          <a:p>
            <a:pPr indent="0" lvl="0" marL="0" rtl="0" algn="l">
              <a:spcBef>
                <a:spcPts val="0"/>
              </a:spcBef>
              <a:spcAft>
                <a:spcPts val="0"/>
              </a:spcAft>
              <a:buNone/>
            </a:pPr>
            <a:r>
              <a:t/>
            </a:r>
            <a:endParaRPr sz="1700">
              <a:solidFill>
                <a:schemeClr val="dk1"/>
              </a:solidFill>
              <a:latin typeface="Inter"/>
              <a:ea typeface="Inter"/>
              <a:cs typeface="Inter"/>
              <a:sym typeface="Inter"/>
            </a:endParaRPr>
          </a:p>
          <a:p>
            <a:pPr indent="0" lvl="0" marL="0" rtl="0" algn="l">
              <a:spcBef>
                <a:spcPts val="0"/>
              </a:spcBef>
              <a:spcAft>
                <a:spcPts val="0"/>
              </a:spcAft>
              <a:buNone/>
            </a:pPr>
            <a:r>
              <a:rPr b="1" lang="en" sz="1700">
                <a:solidFill>
                  <a:schemeClr val="dk1"/>
                </a:solidFill>
                <a:latin typeface="Inter"/>
                <a:ea typeface="Inter"/>
                <a:cs typeface="Inter"/>
                <a:sym typeface="Inter"/>
              </a:rPr>
              <a:t>Note: </a:t>
            </a:r>
            <a:r>
              <a:rPr lang="en" sz="1700">
                <a:solidFill>
                  <a:schemeClr val="dk1"/>
                </a:solidFill>
                <a:latin typeface="Inter"/>
                <a:ea typeface="Inter"/>
                <a:cs typeface="Inter"/>
                <a:sym typeface="Inter"/>
              </a:rPr>
              <a:t>Each source is a primary source related to the Articles of Confederation. As you analyze each source you will record the </a:t>
            </a:r>
            <a:r>
              <a:rPr lang="en" sz="1700">
                <a:solidFill>
                  <a:schemeClr val="dk1"/>
                </a:solidFill>
                <a:latin typeface="Inter"/>
                <a:ea typeface="Inter"/>
                <a:cs typeface="Inter"/>
                <a:sym typeface="Inter"/>
              </a:rPr>
              <a:t>following</a:t>
            </a:r>
            <a:r>
              <a:rPr lang="en" sz="1700">
                <a:solidFill>
                  <a:schemeClr val="dk1"/>
                </a:solidFill>
                <a:latin typeface="Inter"/>
                <a:ea typeface="Inter"/>
                <a:cs typeface="Inter"/>
                <a:sym typeface="Inter"/>
              </a:rPr>
              <a:t> on your observation sheet: </a:t>
            </a:r>
            <a:endParaRPr sz="1700">
              <a:solidFill>
                <a:schemeClr val="dk1"/>
              </a:solidFill>
              <a:latin typeface="Inter"/>
              <a:ea typeface="Inter"/>
              <a:cs typeface="Inter"/>
              <a:sym typeface="Inter"/>
            </a:endParaRPr>
          </a:p>
          <a:p>
            <a:pPr indent="-247650" lvl="0" marL="571500" rtl="0" algn="l">
              <a:spcBef>
                <a:spcPts val="0"/>
              </a:spcBef>
              <a:spcAft>
                <a:spcPts val="0"/>
              </a:spcAft>
              <a:buClr>
                <a:schemeClr val="dk1"/>
              </a:buClr>
              <a:buSzPts val="1500"/>
              <a:buFont typeface="Inter"/>
              <a:buAutoNum type="arabicParenR"/>
            </a:pPr>
            <a:r>
              <a:rPr lang="en" sz="1500">
                <a:solidFill>
                  <a:schemeClr val="dk1"/>
                </a:solidFill>
                <a:latin typeface="Inter"/>
                <a:ea typeface="Inter"/>
                <a:cs typeface="Inter"/>
                <a:sym typeface="Inter"/>
              </a:rPr>
              <a:t>Jot down key ideas with a short phrase or quote from the source</a:t>
            </a:r>
            <a:endParaRPr sz="1500">
              <a:solidFill>
                <a:schemeClr val="dk1"/>
              </a:solidFill>
              <a:latin typeface="Inter"/>
              <a:ea typeface="Inter"/>
              <a:cs typeface="Inter"/>
              <a:sym typeface="Inter"/>
            </a:endParaRPr>
          </a:p>
          <a:p>
            <a:pPr indent="-247650" lvl="0" marL="571500" rtl="0" algn="l">
              <a:spcBef>
                <a:spcPts val="0"/>
              </a:spcBef>
              <a:spcAft>
                <a:spcPts val="0"/>
              </a:spcAft>
              <a:buClr>
                <a:schemeClr val="dk1"/>
              </a:buClr>
              <a:buSzPts val="1500"/>
              <a:buFont typeface="Inter"/>
              <a:buAutoNum type="arabicParenR"/>
            </a:pPr>
            <a:r>
              <a:rPr lang="en" sz="1500">
                <a:solidFill>
                  <a:schemeClr val="dk1"/>
                </a:solidFill>
                <a:latin typeface="Inter"/>
                <a:ea typeface="Inter"/>
                <a:cs typeface="Inter"/>
                <a:sym typeface="Inter"/>
              </a:rPr>
              <a:t>Identify if you believe the source shows that the Articles of Confederation were weak or strong</a:t>
            </a:r>
            <a:endParaRPr sz="1500">
              <a:solidFill>
                <a:schemeClr val="dk1"/>
              </a:solidFill>
              <a:latin typeface="Inter"/>
              <a:ea typeface="Inter"/>
              <a:cs typeface="Inter"/>
              <a:sym typeface="Inter"/>
            </a:endParaRPr>
          </a:p>
          <a:p>
            <a:pPr indent="-247650" lvl="0" marL="571500" rtl="0" algn="l">
              <a:spcBef>
                <a:spcPts val="0"/>
              </a:spcBef>
              <a:spcAft>
                <a:spcPts val="0"/>
              </a:spcAft>
              <a:buClr>
                <a:schemeClr val="dk1"/>
              </a:buClr>
              <a:buSzPts val="1500"/>
              <a:buFont typeface="Inter"/>
              <a:buAutoNum type="arabicParenR"/>
            </a:pPr>
            <a:r>
              <a:rPr lang="en" sz="1500">
                <a:solidFill>
                  <a:schemeClr val="dk1"/>
                </a:solidFill>
                <a:latin typeface="Inter"/>
                <a:ea typeface="Inter"/>
                <a:cs typeface="Inter"/>
                <a:sym typeface="Inter"/>
              </a:rPr>
              <a:t>Write one sentence to support your answer</a:t>
            </a:r>
            <a:endParaRPr sz="1500">
              <a:solidFill>
                <a:schemeClr val="dk1"/>
              </a:solidFill>
              <a:latin typeface="Inter"/>
              <a:ea typeface="Inter"/>
              <a:cs typeface="Inter"/>
              <a:sym typeface="Inter"/>
            </a:endParaRPr>
          </a:p>
        </p:txBody>
      </p:sp>
      <p:pic>
        <p:nvPicPr>
          <p:cNvPr id="64" name="Google Shape;64;p13"/>
          <p:cNvPicPr preferRelativeResize="0"/>
          <p:nvPr/>
        </p:nvPicPr>
        <p:blipFill>
          <a:blip r:embed="rId4">
            <a:alphaModFix/>
          </a:blip>
          <a:stretch>
            <a:fillRect/>
          </a:stretch>
        </p:blipFill>
        <p:spPr>
          <a:xfrm>
            <a:off x="219615" y="1800771"/>
            <a:ext cx="5553696" cy="312395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8" name="Shape 158"/>
        <p:cNvGrpSpPr/>
        <p:nvPr/>
      </p:nvGrpSpPr>
      <p:grpSpPr>
        <a:xfrm>
          <a:off x="0" y="0"/>
          <a:ext cx="0" cy="0"/>
          <a:chOff x="0" y="0"/>
          <a:chExt cx="0" cy="0"/>
        </a:xfrm>
      </p:grpSpPr>
      <p:sp>
        <p:nvSpPr>
          <p:cNvPr id="159" name="Google Shape;159;p22"/>
          <p:cNvSpPr txBox="1"/>
          <p:nvPr/>
        </p:nvSpPr>
        <p:spPr>
          <a:xfrm>
            <a:off x="75" y="-7575"/>
            <a:ext cx="10058400" cy="388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b="1" lang="en" sz="1700">
                <a:solidFill>
                  <a:schemeClr val="dk1"/>
                </a:solidFill>
                <a:latin typeface="Plus Jakarta Sans"/>
                <a:ea typeface="Plus Jakarta Sans"/>
                <a:cs typeface="Plus Jakarta Sans"/>
                <a:sym typeface="Plus Jakarta Sans"/>
              </a:rPr>
              <a:t>Gallery Walk Observation &amp; Notes (Exemplar) </a:t>
            </a:r>
            <a:endParaRPr b="1" sz="1700">
              <a:solidFill>
                <a:schemeClr val="dk1"/>
              </a:solidFill>
              <a:latin typeface="Plus Jakarta Sans"/>
              <a:ea typeface="Plus Jakarta Sans"/>
              <a:cs typeface="Plus Jakarta Sans"/>
              <a:sym typeface="Plus Jakarta Sans"/>
            </a:endParaRPr>
          </a:p>
        </p:txBody>
      </p:sp>
      <p:sp>
        <p:nvSpPr>
          <p:cNvPr id="160" name="Google Shape;160;p22"/>
          <p:cNvSpPr txBox="1"/>
          <p:nvPr/>
        </p:nvSpPr>
        <p:spPr>
          <a:xfrm>
            <a:off x="7172522" y="746636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1" name="Google Shape;161;p22"/>
          <p:cNvPicPr preferRelativeResize="0"/>
          <p:nvPr/>
        </p:nvPicPr>
        <p:blipFill>
          <a:blip r:embed="rId3">
            <a:alphaModFix/>
          </a:blip>
          <a:stretch>
            <a:fillRect/>
          </a:stretch>
        </p:blipFill>
        <p:spPr>
          <a:xfrm>
            <a:off x="521489" y="7505034"/>
            <a:ext cx="198944" cy="198944"/>
          </a:xfrm>
          <a:prstGeom prst="rect">
            <a:avLst/>
          </a:prstGeom>
          <a:noFill/>
          <a:ln>
            <a:noFill/>
          </a:ln>
        </p:spPr>
      </p:pic>
      <p:sp>
        <p:nvSpPr>
          <p:cNvPr id="162" name="Google Shape;162;p22"/>
          <p:cNvSpPr txBox="1"/>
          <p:nvPr/>
        </p:nvSpPr>
        <p:spPr>
          <a:xfrm>
            <a:off x="3849903" y="746636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3" name="Google Shape;163;p22"/>
          <p:cNvPicPr preferRelativeResize="0"/>
          <p:nvPr/>
        </p:nvPicPr>
        <p:blipFill>
          <a:blip r:embed="rId4">
            <a:alphaModFix/>
          </a:blip>
          <a:stretch>
            <a:fillRect/>
          </a:stretch>
        </p:blipFill>
        <p:spPr>
          <a:xfrm>
            <a:off x="244399" y="30374"/>
            <a:ext cx="753115" cy="312300"/>
          </a:xfrm>
          <a:prstGeom prst="rect">
            <a:avLst/>
          </a:prstGeom>
          <a:noFill/>
          <a:ln>
            <a:noFill/>
          </a:ln>
        </p:spPr>
      </p:pic>
      <p:graphicFrame>
        <p:nvGraphicFramePr>
          <p:cNvPr id="164" name="Google Shape;164;p22"/>
          <p:cNvGraphicFramePr/>
          <p:nvPr/>
        </p:nvGraphicFramePr>
        <p:xfrm>
          <a:off x="256082" y="1092955"/>
          <a:ext cx="3000000" cy="3000000"/>
        </p:xfrm>
        <a:graphic>
          <a:graphicData uri="http://schemas.openxmlformats.org/drawingml/2006/table">
            <a:tbl>
              <a:tblPr>
                <a:noFill/>
                <a:tableStyleId>{46B9CEC2-AAC3-44DA-921D-5739475D7570}</a:tableStyleId>
              </a:tblPr>
              <a:tblGrid>
                <a:gridCol w="1025225"/>
                <a:gridCol w="2147700"/>
                <a:gridCol w="1128625"/>
                <a:gridCol w="2727875"/>
                <a:gridCol w="2516950"/>
              </a:tblGrid>
              <a:tr h="737275">
                <a:tc>
                  <a:txBody>
                    <a:bodyPr/>
                    <a:lstStyle/>
                    <a:p>
                      <a:pPr indent="0" lvl="0" marL="0" rtl="0" algn="ctr">
                        <a:spcBef>
                          <a:spcPts val="0"/>
                        </a:spcBef>
                        <a:spcAft>
                          <a:spcPts val="0"/>
                        </a:spcAft>
                        <a:buNone/>
                      </a:pPr>
                      <a:r>
                        <a:rPr b="1" lang="en" sz="1200">
                          <a:latin typeface="Inter"/>
                          <a:ea typeface="Inter"/>
                          <a:cs typeface="Inter"/>
                          <a:sym typeface="Inter"/>
                        </a:rPr>
                        <a:t>Source #</a:t>
                      </a:r>
                      <a:endParaRPr b="1" sz="1200">
                        <a:latin typeface="Inter"/>
                        <a:ea typeface="Inter"/>
                        <a:cs typeface="Inter"/>
                        <a:sym typeface="Inter"/>
                      </a:endParaRPr>
                    </a:p>
                  </a:txBody>
                  <a:tcPr marT="70650" marB="70650" marR="118325" marL="118325"/>
                </a:tc>
                <a:tc>
                  <a:txBody>
                    <a:bodyPr/>
                    <a:lstStyle/>
                    <a:p>
                      <a:pPr indent="0" lvl="0" marL="0" rtl="0" algn="ctr">
                        <a:spcBef>
                          <a:spcPts val="0"/>
                        </a:spcBef>
                        <a:spcAft>
                          <a:spcPts val="0"/>
                        </a:spcAft>
                        <a:buNone/>
                      </a:pPr>
                      <a:r>
                        <a:rPr b="1" lang="en" sz="1200">
                          <a:latin typeface="Inter"/>
                          <a:ea typeface="Inter"/>
                          <a:cs typeface="Inter"/>
                          <a:sym typeface="Inter"/>
                        </a:rPr>
                        <a:t>Key Idea/ Observation</a:t>
                      </a:r>
                      <a:endParaRPr b="1"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(Short phrase or quote)</a:t>
                      </a:r>
                      <a:endParaRPr b="1" sz="1200">
                        <a:latin typeface="Inter"/>
                        <a:ea typeface="Inter"/>
                        <a:cs typeface="Inter"/>
                        <a:sym typeface="Inter"/>
                      </a:endParaRPr>
                    </a:p>
                  </a:txBody>
                  <a:tcPr marT="70650" marB="70650" marR="118325" marL="118325"/>
                </a:tc>
                <a:tc>
                  <a:txBody>
                    <a:bodyPr/>
                    <a:lstStyle/>
                    <a:p>
                      <a:pPr indent="0" lvl="0" marL="0" rtl="0" algn="ctr">
                        <a:spcBef>
                          <a:spcPts val="0"/>
                        </a:spcBef>
                        <a:spcAft>
                          <a:spcPts val="0"/>
                        </a:spcAft>
                        <a:buNone/>
                      </a:pPr>
                      <a:r>
                        <a:rPr b="1" lang="en" sz="1200">
                          <a:latin typeface="Inter"/>
                          <a:ea typeface="Inter"/>
                          <a:cs typeface="Inter"/>
                          <a:sym typeface="Inter"/>
                        </a:rPr>
                        <a:t>Strength or Weakness </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(Circle One)</a:t>
                      </a:r>
                      <a:endParaRPr i="1" sz="1200">
                        <a:latin typeface="Inter"/>
                        <a:ea typeface="Inter"/>
                        <a:cs typeface="Inter"/>
                        <a:sym typeface="Inter"/>
                      </a:endParaRPr>
                    </a:p>
                  </a:txBody>
                  <a:tcPr marT="70650" marB="70650" marR="118325" marL="118325"/>
                </a:tc>
                <a:tc gridSpan="2">
                  <a:txBody>
                    <a:bodyPr/>
                    <a:lstStyle/>
                    <a:p>
                      <a:pPr indent="0" lvl="0" marL="0" rtl="0" algn="l">
                        <a:spcBef>
                          <a:spcPts val="0"/>
                        </a:spcBef>
                        <a:spcAft>
                          <a:spcPts val="0"/>
                        </a:spcAft>
                        <a:buNone/>
                      </a:pPr>
                      <a:r>
                        <a:rPr i="1" lang="en" sz="1200">
                          <a:latin typeface="Inter"/>
                          <a:ea typeface="Inter"/>
                          <a:cs typeface="Inter"/>
                          <a:sym typeface="Inter"/>
                        </a:rPr>
                        <a:t>Why? (1 sentence explaining how the evidence shows a strength or weakness) </a:t>
                      </a:r>
                      <a:endParaRPr i="1" sz="1200">
                        <a:latin typeface="Inter"/>
                        <a:ea typeface="Inter"/>
                        <a:cs typeface="Inter"/>
                        <a:sym typeface="Inter"/>
                      </a:endParaRPr>
                    </a:p>
                  </a:txBody>
                  <a:tcPr marT="70650" marB="70650" marR="118325" marL="118325"/>
                </a:tc>
                <a:tc hMerge="1"/>
              </a:tr>
              <a:tr h="805150">
                <a:tc>
                  <a:txBody>
                    <a:bodyPr/>
                    <a:lstStyle/>
                    <a:p>
                      <a:pPr indent="0" lvl="0" marL="0" rtl="0" algn="l">
                        <a:spcBef>
                          <a:spcPts val="0"/>
                        </a:spcBef>
                        <a:spcAft>
                          <a:spcPts val="0"/>
                        </a:spcAft>
                        <a:buNone/>
                      </a:pPr>
                      <a:r>
                        <a:rPr lang="en" sz="1000">
                          <a:latin typeface="Inter"/>
                          <a:ea typeface="Inter"/>
                          <a:cs typeface="Inter"/>
                          <a:sym typeface="Inter"/>
                        </a:rPr>
                        <a:t>1 - Art. II (AoC)</a:t>
                      </a:r>
                      <a:endParaRPr sz="1000">
                        <a:latin typeface="Inter"/>
                        <a:ea typeface="Inter"/>
                        <a:cs typeface="Inter"/>
                        <a:sym typeface="Inter"/>
                      </a:endParaRPr>
                    </a:p>
                  </a:txBody>
                  <a:tcPr marT="70650" marB="70650" marR="118325" marL="118325"/>
                </a:tc>
                <a:tc>
                  <a:txBody>
                    <a:bodyPr/>
                    <a:lstStyle/>
                    <a:p>
                      <a:pPr indent="0" lvl="0" marL="0" rtl="0" algn="l">
                        <a:spcBef>
                          <a:spcPts val="0"/>
                        </a:spcBef>
                        <a:spcAft>
                          <a:spcPts val="0"/>
                        </a:spcAft>
                        <a:buNone/>
                      </a:pPr>
                      <a:r>
                        <a:rPr lang="en" sz="1200">
                          <a:solidFill>
                            <a:srgbClr val="FF0000"/>
                          </a:solidFill>
                          <a:latin typeface="Inter"/>
                          <a:ea typeface="Inter"/>
                          <a:cs typeface="Inter"/>
                          <a:sym typeface="Inter"/>
                        </a:rPr>
                        <a:t>“Each state retains its sovereignty…”</a:t>
                      </a:r>
                      <a:endParaRPr sz="1200">
                        <a:solidFill>
                          <a:srgbClr val="FF0000"/>
                        </a:solidFill>
                        <a:latin typeface="Inter"/>
                        <a:ea typeface="Inter"/>
                        <a:cs typeface="Inter"/>
                        <a:sym typeface="Inter"/>
                      </a:endParaRPr>
                    </a:p>
                  </a:txBody>
                  <a:tcPr marT="70650" marB="70650" marR="118325" marL="118325"/>
                </a:tc>
                <a:tc>
                  <a:txBody>
                    <a:bodyPr/>
                    <a:lstStyle/>
                    <a:p>
                      <a:pPr indent="0" lvl="0" marL="0" rtl="0" algn="l">
                        <a:spcBef>
                          <a:spcPts val="0"/>
                        </a:spcBef>
                        <a:spcAft>
                          <a:spcPts val="0"/>
                        </a:spcAft>
                        <a:buNone/>
                      </a:pPr>
                      <a:r>
                        <a:rPr lang="en" sz="1200">
                          <a:latin typeface="Inter"/>
                          <a:ea typeface="Inter"/>
                          <a:cs typeface="Inter"/>
                          <a:sym typeface="Inter"/>
                        </a:rPr>
                        <a:t>Strength/ Weakness</a:t>
                      </a:r>
                      <a:endParaRPr sz="1200">
                        <a:latin typeface="Inter"/>
                        <a:ea typeface="Inter"/>
                        <a:cs typeface="Inter"/>
                        <a:sym typeface="Inter"/>
                      </a:endParaRPr>
                    </a:p>
                  </a:txBody>
                  <a:tcPr marT="70650" marB="70650" marR="118325" marL="118325"/>
                </a:tc>
                <a:tc gridSpan="2">
                  <a:txBody>
                    <a:bodyPr/>
                    <a:lstStyle/>
                    <a:p>
                      <a:pPr indent="0" lvl="0" marL="0" rtl="0" algn="l">
                        <a:spcBef>
                          <a:spcPts val="0"/>
                        </a:spcBef>
                        <a:spcAft>
                          <a:spcPts val="0"/>
                        </a:spcAft>
                        <a:buNone/>
                      </a:pPr>
                      <a:r>
                        <a:rPr lang="en" sz="1200">
                          <a:solidFill>
                            <a:srgbClr val="FF0000"/>
                          </a:solidFill>
                          <a:latin typeface="Inter"/>
                          <a:ea typeface="Inter"/>
                          <a:cs typeface="Inter"/>
                          <a:sym typeface="Inter"/>
                        </a:rPr>
                        <a:t>Puts almost all power in the states, so Congress can’t solve national problems.</a:t>
                      </a:r>
                      <a:endParaRPr sz="1200">
                        <a:solidFill>
                          <a:srgbClr val="FF0000"/>
                        </a:solidFill>
                        <a:latin typeface="Inter"/>
                        <a:ea typeface="Inter"/>
                        <a:cs typeface="Inter"/>
                        <a:sym typeface="Inter"/>
                      </a:endParaRPr>
                    </a:p>
                  </a:txBody>
                  <a:tcPr marT="70650" marB="70650" marR="118325" marL="118325"/>
                </a:tc>
                <a:tc hMerge="1"/>
              </a:tr>
              <a:tr h="805150">
                <a:tc>
                  <a:txBody>
                    <a:bodyPr/>
                    <a:lstStyle/>
                    <a:p>
                      <a:pPr indent="0" lvl="0" marL="0" rtl="0" algn="l">
                        <a:spcBef>
                          <a:spcPts val="0"/>
                        </a:spcBef>
                        <a:spcAft>
                          <a:spcPts val="0"/>
                        </a:spcAft>
                        <a:buNone/>
                      </a:pPr>
                      <a:r>
                        <a:rPr lang="en" sz="1000">
                          <a:latin typeface="Inter"/>
                          <a:ea typeface="Inter"/>
                          <a:cs typeface="Inter"/>
                          <a:sym typeface="Inter"/>
                        </a:rPr>
                        <a:t>2 - Art. IX (A0C)</a:t>
                      </a:r>
                      <a:endParaRPr sz="1000">
                        <a:latin typeface="Inter"/>
                        <a:ea typeface="Inter"/>
                        <a:cs typeface="Inter"/>
                        <a:sym typeface="Inter"/>
                      </a:endParaRPr>
                    </a:p>
                  </a:txBody>
                  <a:tcPr marT="70650" marB="70650" marR="118325" marL="118325"/>
                </a:tc>
                <a:tc>
                  <a:txBody>
                    <a:bodyPr/>
                    <a:lstStyle/>
                    <a:p>
                      <a:pPr indent="0" lvl="0" marL="0" rtl="0" algn="l">
                        <a:spcBef>
                          <a:spcPts val="0"/>
                        </a:spcBef>
                        <a:spcAft>
                          <a:spcPts val="0"/>
                        </a:spcAft>
                        <a:buNone/>
                      </a:pPr>
                      <a:r>
                        <a:rPr lang="en" sz="1200">
                          <a:solidFill>
                            <a:srgbClr val="FF0000"/>
                          </a:solidFill>
                          <a:latin typeface="Inter"/>
                          <a:ea typeface="Inter"/>
                          <a:cs typeface="Inter"/>
                          <a:sym typeface="Inter"/>
                        </a:rPr>
                        <a:t>“ …unless nine states assent …”</a:t>
                      </a:r>
                      <a:endParaRPr sz="1200">
                        <a:solidFill>
                          <a:srgbClr val="FF0000"/>
                        </a:solidFill>
                        <a:latin typeface="Inter"/>
                        <a:ea typeface="Inter"/>
                        <a:cs typeface="Inter"/>
                        <a:sym typeface="Inter"/>
                      </a:endParaRPr>
                    </a:p>
                  </a:txBody>
                  <a:tcPr marT="70650" marB="70650" marR="118325" marL="118325"/>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Strength/ Weakness</a:t>
                      </a:r>
                      <a:endParaRPr sz="1200">
                        <a:latin typeface="Inter"/>
                        <a:ea typeface="Inter"/>
                        <a:cs typeface="Inter"/>
                        <a:sym typeface="Inter"/>
                      </a:endParaRPr>
                    </a:p>
                  </a:txBody>
                  <a:tcPr marT="70650" marB="70650" marR="118325" marL="118325"/>
                </a:tc>
                <a:tc gridSpan="2">
                  <a:txBody>
                    <a:bodyPr/>
                    <a:lstStyle/>
                    <a:p>
                      <a:pPr indent="0" lvl="0" marL="0" rtl="0" algn="l">
                        <a:spcBef>
                          <a:spcPts val="0"/>
                        </a:spcBef>
                        <a:spcAft>
                          <a:spcPts val="0"/>
                        </a:spcAft>
                        <a:buNone/>
                      </a:pPr>
                      <a:r>
                        <a:rPr lang="en" sz="1200">
                          <a:solidFill>
                            <a:srgbClr val="FF0000"/>
                          </a:solidFill>
                          <a:latin typeface="Inter"/>
                          <a:ea typeface="Inter"/>
                          <a:cs typeface="Inter"/>
                          <a:sym typeface="Inter"/>
                        </a:rPr>
                        <a:t>Requiring nine states for big decisions makes action slow and shows a weak central government.</a:t>
                      </a:r>
                      <a:endParaRPr sz="1200">
                        <a:solidFill>
                          <a:srgbClr val="FF0000"/>
                        </a:solidFill>
                        <a:latin typeface="Inter"/>
                        <a:ea typeface="Inter"/>
                        <a:cs typeface="Inter"/>
                        <a:sym typeface="Inter"/>
                      </a:endParaRPr>
                    </a:p>
                  </a:txBody>
                  <a:tcPr marT="70650" marB="70650" marR="118325" marL="118325"/>
                </a:tc>
                <a:tc hMerge="1"/>
              </a:tr>
              <a:tr h="805150">
                <a:tc>
                  <a:txBody>
                    <a:bodyPr/>
                    <a:lstStyle/>
                    <a:p>
                      <a:pPr indent="0" lvl="0" marL="0" rtl="0" algn="ctr">
                        <a:spcBef>
                          <a:spcPts val="0"/>
                        </a:spcBef>
                        <a:spcAft>
                          <a:spcPts val="0"/>
                        </a:spcAft>
                        <a:buNone/>
                      </a:pPr>
                      <a:r>
                        <a:rPr lang="en" sz="1000">
                          <a:latin typeface="Inter"/>
                          <a:ea typeface="Inter"/>
                          <a:cs typeface="Inter"/>
                          <a:sym typeface="Inter"/>
                        </a:rPr>
                        <a:t>3 - NW Ordinance,Art. 6</a:t>
                      </a:r>
                      <a:endParaRPr sz="1000">
                        <a:latin typeface="Inter"/>
                        <a:ea typeface="Inter"/>
                        <a:cs typeface="Inter"/>
                        <a:sym typeface="Inter"/>
                      </a:endParaRPr>
                    </a:p>
                  </a:txBody>
                  <a:tcPr marT="70650" marB="70650" marR="118325" marL="118325"/>
                </a:tc>
                <a:tc>
                  <a:txBody>
                    <a:bodyPr/>
                    <a:lstStyle/>
                    <a:p>
                      <a:pPr indent="0" lvl="0" marL="0" rtl="0" algn="l">
                        <a:spcBef>
                          <a:spcPts val="0"/>
                        </a:spcBef>
                        <a:spcAft>
                          <a:spcPts val="0"/>
                        </a:spcAft>
                        <a:buNone/>
                      </a:pPr>
                      <a:r>
                        <a:rPr lang="en" sz="1200">
                          <a:solidFill>
                            <a:srgbClr val="FF0000"/>
                          </a:solidFill>
                          <a:latin typeface="Inter"/>
                          <a:ea typeface="Inter"/>
                          <a:cs typeface="Inter"/>
                          <a:sym typeface="Inter"/>
                        </a:rPr>
                        <a:t>“There shall be neither slavery nor involuntary servitude …”</a:t>
                      </a:r>
                      <a:endParaRPr sz="1200">
                        <a:solidFill>
                          <a:srgbClr val="FF0000"/>
                        </a:solidFill>
                        <a:latin typeface="Inter"/>
                        <a:ea typeface="Inter"/>
                        <a:cs typeface="Inter"/>
                        <a:sym typeface="Inter"/>
                      </a:endParaRPr>
                    </a:p>
                  </a:txBody>
                  <a:tcPr marT="70650" marB="70650" marR="118325" marL="118325"/>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Strength/ Weakness</a:t>
                      </a:r>
                      <a:endParaRPr sz="1200">
                        <a:latin typeface="Inter"/>
                        <a:ea typeface="Inter"/>
                        <a:cs typeface="Inter"/>
                        <a:sym typeface="Inter"/>
                      </a:endParaRPr>
                    </a:p>
                  </a:txBody>
                  <a:tcPr marT="70650" marB="70650" marR="118325" marL="118325"/>
                </a:tc>
                <a:tc gridSpan="2">
                  <a:txBody>
                    <a:bodyPr/>
                    <a:lstStyle/>
                    <a:p>
                      <a:pPr indent="0" lvl="0" marL="0" rtl="0" algn="l">
                        <a:spcBef>
                          <a:spcPts val="0"/>
                        </a:spcBef>
                        <a:spcAft>
                          <a:spcPts val="0"/>
                        </a:spcAft>
                        <a:buNone/>
                      </a:pPr>
                      <a:r>
                        <a:rPr lang="en" sz="1200">
                          <a:solidFill>
                            <a:srgbClr val="FF0000"/>
                          </a:solidFill>
                          <a:latin typeface="Inter"/>
                          <a:ea typeface="Inter"/>
                          <a:cs typeface="Inter"/>
                          <a:sym typeface="Inter"/>
                        </a:rPr>
                        <a:t>Shows Congress could pass forward-thinking laws that protected rights in new territories.</a:t>
                      </a:r>
                      <a:endParaRPr sz="1200">
                        <a:solidFill>
                          <a:srgbClr val="FF0000"/>
                        </a:solidFill>
                        <a:latin typeface="Inter"/>
                        <a:ea typeface="Inter"/>
                        <a:cs typeface="Inter"/>
                        <a:sym typeface="Inter"/>
                      </a:endParaRPr>
                    </a:p>
                  </a:txBody>
                  <a:tcPr marT="70650" marB="70650" marR="118325" marL="118325"/>
                </a:tc>
                <a:tc hMerge="1"/>
              </a:tr>
              <a:tr h="805150">
                <a:tc>
                  <a:txBody>
                    <a:bodyPr/>
                    <a:lstStyle/>
                    <a:p>
                      <a:pPr indent="0" lvl="0" marL="0" rtl="0" algn="ctr">
                        <a:spcBef>
                          <a:spcPts val="0"/>
                        </a:spcBef>
                        <a:spcAft>
                          <a:spcPts val="0"/>
                        </a:spcAft>
                        <a:buNone/>
                      </a:pPr>
                      <a:r>
                        <a:rPr lang="en" sz="1000">
                          <a:latin typeface="Inter"/>
                          <a:ea typeface="Inter"/>
                          <a:cs typeface="Inter"/>
                          <a:sym typeface="Inter"/>
                        </a:rPr>
                        <a:t>4 - Western Land Cessions Map</a:t>
                      </a:r>
                      <a:endParaRPr sz="1000">
                        <a:latin typeface="Inter"/>
                        <a:ea typeface="Inter"/>
                        <a:cs typeface="Inter"/>
                        <a:sym typeface="Inter"/>
                      </a:endParaRPr>
                    </a:p>
                  </a:txBody>
                  <a:tcPr marT="70650" marB="70650" marR="118325" marL="118325"/>
                </a:tc>
                <a:tc>
                  <a:txBody>
                    <a:bodyPr/>
                    <a:lstStyle/>
                    <a:p>
                      <a:pPr indent="0" lvl="0" marL="0" rtl="0" algn="l">
                        <a:spcBef>
                          <a:spcPts val="0"/>
                        </a:spcBef>
                        <a:spcAft>
                          <a:spcPts val="0"/>
                        </a:spcAft>
                        <a:buNone/>
                      </a:pPr>
                      <a:r>
                        <a:rPr lang="en" sz="1200">
                          <a:solidFill>
                            <a:srgbClr val="FF0000"/>
                          </a:solidFill>
                          <a:latin typeface="Inter"/>
                          <a:ea typeface="Inter"/>
                          <a:cs typeface="Inter"/>
                          <a:sym typeface="Inter"/>
                        </a:rPr>
                        <a:t>Map shows states handing over overlapping western claims to Congress.</a:t>
                      </a:r>
                      <a:endParaRPr sz="1200">
                        <a:solidFill>
                          <a:srgbClr val="FF0000"/>
                        </a:solidFill>
                        <a:latin typeface="Inter"/>
                        <a:ea typeface="Inter"/>
                        <a:cs typeface="Inter"/>
                        <a:sym typeface="Inter"/>
                      </a:endParaRPr>
                    </a:p>
                  </a:txBody>
                  <a:tcPr marT="70650" marB="70650" marR="118325" marL="118325"/>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Strength/ Weakness</a:t>
                      </a:r>
                      <a:endParaRPr sz="1200">
                        <a:latin typeface="Inter"/>
                        <a:ea typeface="Inter"/>
                        <a:cs typeface="Inter"/>
                        <a:sym typeface="Inter"/>
                      </a:endParaRPr>
                    </a:p>
                  </a:txBody>
                  <a:tcPr marT="70650" marB="70650" marR="118325" marL="118325"/>
                </a:tc>
                <a:tc gridSpan="2">
                  <a:txBody>
                    <a:bodyPr/>
                    <a:lstStyle/>
                    <a:p>
                      <a:pPr indent="0" lvl="0" marL="0" rtl="0" algn="l">
                        <a:spcBef>
                          <a:spcPts val="0"/>
                        </a:spcBef>
                        <a:spcAft>
                          <a:spcPts val="0"/>
                        </a:spcAft>
                        <a:buNone/>
                      </a:pPr>
                      <a:r>
                        <a:rPr lang="en" sz="1200">
                          <a:solidFill>
                            <a:srgbClr val="FF0000"/>
                          </a:solidFill>
                          <a:latin typeface="Inter"/>
                          <a:ea typeface="Inter"/>
                          <a:cs typeface="Inter"/>
                          <a:sym typeface="Inter"/>
                        </a:rPr>
                        <a:t>Demonstrates the Articles helped create an orderly plan for adding new, equal states.</a:t>
                      </a:r>
                      <a:endParaRPr sz="1200">
                        <a:solidFill>
                          <a:srgbClr val="FF0000"/>
                        </a:solidFill>
                        <a:latin typeface="Inter"/>
                        <a:ea typeface="Inter"/>
                        <a:cs typeface="Inter"/>
                        <a:sym typeface="Inter"/>
                      </a:endParaRPr>
                    </a:p>
                  </a:txBody>
                  <a:tcPr marT="70650" marB="70650" marR="118325" marL="118325"/>
                </a:tc>
                <a:tc hMerge="1"/>
              </a:tr>
              <a:tr h="805150">
                <a:tc>
                  <a:txBody>
                    <a:bodyPr/>
                    <a:lstStyle/>
                    <a:p>
                      <a:pPr indent="0" lvl="0" marL="0" rtl="0" algn="ctr">
                        <a:spcBef>
                          <a:spcPts val="0"/>
                        </a:spcBef>
                        <a:spcAft>
                          <a:spcPts val="0"/>
                        </a:spcAft>
                        <a:buNone/>
                      </a:pPr>
                      <a:r>
                        <a:rPr lang="en" sz="1000">
                          <a:latin typeface="Inter"/>
                          <a:ea typeface="Inter"/>
                          <a:cs typeface="Inter"/>
                          <a:sym typeface="Inter"/>
                        </a:rPr>
                        <a:t>5 - Bowdoin Proclamation (Shay’s Rebellion)</a:t>
                      </a:r>
                      <a:endParaRPr sz="1000">
                        <a:latin typeface="Inter"/>
                        <a:ea typeface="Inter"/>
                        <a:cs typeface="Inter"/>
                        <a:sym typeface="Inter"/>
                      </a:endParaRPr>
                    </a:p>
                  </a:txBody>
                  <a:tcPr marT="70650" marB="70650" marR="118325" marL="118325"/>
                </a:tc>
                <a:tc>
                  <a:txBody>
                    <a:bodyPr/>
                    <a:lstStyle/>
                    <a:p>
                      <a:pPr indent="0" lvl="0" marL="0" rtl="0" algn="l">
                        <a:spcBef>
                          <a:spcPts val="0"/>
                        </a:spcBef>
                        <a:spcAft>
                          <a:spcPts val="0"/>
                        </a:spcAft>
                        <a:buNone/>
                      </a:pPr>
                      <a:r>
                        <a:rPr lang="en" sz="1200">
                          <a:solidFill>
                            <a:srgbClr val="FF0000"/>
                          </a:solidFill>
                          <a:latin typeface="Inter"/>
                          <a:ea typeface="Inter"/>
                          <a:cs typeface="Inter"/>
                          <a:sym typeface="Inter"/>
                        </a:rPr>
                        <a:t>“National government … held only limited authority, so coping with unrest rested on the state.”</a:t>
                      </a:r>
                      <a:endParaRPr sz="1200">
                        <a:solidFill>
                          <a:srgbClr val="FF0000"/>
                        </a:solidFill>
                        <a:latin typeface="Inter"/>
                        <a:ea typeface="Inter"/>
                        <a:cs typeface="Inter"/>
                        <a:sym typeface="Inter"/>
                      </a:endParaRPr>
                    </a:p>
                  </a:txBody>
                  <a:tcPr marT="70650" marB="70650" marR="118325" marL="118325"/>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Strength/ Weakness</a:t>
                      </a:r>
                      <a:endParaRPr sz="1200">
                        <a:latin typeface="Inter"/>
                        <a:ea typeface="Inter"/>
                        <a:cs typeface="Inter"/>
                        <a:sym typeface="Inter"/>
                      </a:endParaRPr>
                    </a:p>
                  </a:txBody>
                  <a:tcPr marT="70650" marB="70650" marR="118325" marL="118325"/>
                </a:tc>
                <a:tc gridSpan="2">
                  <a:txBody>
                    <a:bodyPr/>
                    <a:lstStyle/>
                    <a:p>
                      <a:pPr indent="0" lvl="0" marL="0" rtl="0" algn="l">
                        <a:spcBef>
                          <a:spcPts val="0"/>
                        </a:spcBef>
                        <a:spcAft>
                          <a:spcPts val="0"/>
                        </a:spcAft>
                        <a:buNone/>
                      </a:pPr>
                      <a:r>
                        <a:rPr lang="en" sz="1200">
                          <a:solidFill>
                            <a:srgbClr val="FF0000"/>
                          </a:solidFill>
                          <a:latin typeface="Inter"/>
                          <a:ea typeface="Inter"/>
                          <a:cs typeface="Inter"/>
                          <a:sym typeface="Inter"/>
                        </a:rPr>
                        <a:t>Confirms Congress had no army or money to stop a rebellion, proving it was too weak.</a:t>
                      </a:r>
                      <a:endParaRPr sz="1200">
                        <a:solidFill>
                          <a:srgbClr val="FF0000"/>
                        </a:solidFill>
                        <a:latin typeface="Inter"/>
                        <a:ea typeface="Inter"/>
                        <a:cs typeface="Inter"/>
                        <a:sym typeface="Inter"/>
                      </a:endParaRPr>
                    </a:p>
                  </a:txBody>
                  <a:tcPr marT="70650" marB="70650" marR="118325" marL="118325"/>
                </a:tc>
                <a:tc hMerge="1"/>
              </a:tr>
              <a:tr h="805150">
                <a:tc>
                  <a:txBody>
                    <a:bodyPr/>
                    <a:lstStyle/>
                    <a:p>
                      <a:pPr indent="0" lvl="0" marL="0" rtl="0" algn="ctr">
                        <a:spcBef>
                          <a:spcPts val="0"/>
                        </a:spcBef>
                        <a:spcAft>
                          <a:spcPts val="0"/>
                        </a:spcAft>
                        <a:buNone/>
                      </a:pPr>
                      <a:r>
                        <a:rPr lang="en" sz="1000">
                          <a:latin typeface="Inter"/>
                          <a:ea typeface="Inter"/>
                          <a:cs typeface="Inter"/>
                          <a:sym typeface="Inter"/>
                        </a:rPr>
                        <a:t>6 - Washington to Jay (1786)</a:t>
                      </a:r>
                      <a:endParaRPr sz="1000">
                        <a:latin typeface="Inter"/>
                        <a:ea typeface="Inter"/>
                        <a:cs typeface="Inter"/>
                        <a:sym typeface="Inter"/>
                      </a:endParaRPr>
                    </a:p>
                  </a:txBody>
                  <a:tcPr marT="70650" marB="70650" marR="118325" marL="118325"/>
                </a:tc>
                <a:tc>
                  <a:txBody>
                    <a:bodyPr/>
                    <a:lstStyle/>
                    <a:p>
                      <a:pPr indent="0" lvl="0" marL="0" rtl="0" algn="l">
                        <a:spcBef>
                          <a:spcPts val="0"/>
                        </a:spcBef>
                        <a:spcAft>
                          <a:spcPts val="0"/>
                        </a:spcAft>
                        <a:buNone/>
                      </a:pPr>
                      <a:r>
                        <a:rPr lang="en" sz="1200">
                          <a:solidFill>
                            <a:srgbClr val="FF0000"/>
                          </a:solidFill>
                          <a:latin typeface="Inter"/>
                          <a:ea typeface="Inter"/>
                          <a:cs typeface="Inter"/>
                          <a:sym typeface="Inter"/>
                        </a:rPr>
                        <a:t>“Men will not … carry into execution … without the intervention of a coercive power.”</a:t>
                      </a:r>
                      <a:endParaRPr sz="1200">
                        <a:solidFill>
                          <a:srgbClr val="FF0000"/>
                        </a:solidFill>
                        <a:latin typeface="Inter"/>
                        <a:ea typeface="Inter"/>
                        <a:cs typeface="Inter"/>
                        <a:sym typeface="Inter"/>
                      </a:endParaRPr>
                    </a:p>
                  </a:txBody>
                  <a:tcPr marT="70650" marB="70650" marR="118325" marL="118325"/>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Strength/ Weakness</a:t>
                      </a:r>
                      <a:endParaRPr sz="1200">
                        <a:latin typeface="Inter"/>
                        <a:ea typeface="Inter"/>
                        <a:cs typeface="Inter"/>
                        <a:sym typeface="Inter"/>
                      </a:endParaRPr>
                    </a:p>
                  </a:txBody>
                  <a:tcPr marT="70650" marB="70650" marR="118325" marL="118325"/>
                </a:tc>
                <a:tc gridSpan="2">
                  <a:txBody>
                    <a:bodyPr/>
                    <a:lstStyle/>
                    <a:p>
                      <a:pPr indent="0" lvl="0" marL="0" rtl="0" algn="l">
                        <a:spcBef>
                          <a:spcPts val="0"/>
                        </a:spcBef>
                        <a:spcAft>
                          <a:spcPts val="0"/>
                        </a:spcAft>
                        <a:buNone/>
                      </a:pPr>
                      <a:r>
                        <a:rPr lang="en" sz="1200">
                          <a:solidFill>
                            <a:srgbClr val="FF0000"/>
                          </a:solidFill>
                          <a:latin typeface="Inter"/>
                          <a:ea typeface="Inter"/>
                          <a:cs typeface="Inter"/>
                          <a:sym typeface="Inter"/>
                        </a:rPr>
                        <a:t>Washington warns the nation can’t last without stronger federal power.</a:t>
                      </a:r>
                      <a:endParaRPr sz="1200">
                        <a:solidFill>
                          <a:srgbClr val="FF0000"/>
                        </a:solidFill>
                        <a:latin typeface="Inter"/>
                        <a:ea typeface="Inter"/>
                        <a:cs typeface="Inter"/>
                        <a:sym typeface="Inter"/>
                      </a:endParaRPr>
                    </a:p>
                  </a:txBody>
                  <a:tcPr marT="70650" marB="70650" marR="118325" marL="118325"/>
                </a:tc>
                <a:tc hMerge="1"/>
              </a:tr>
              <a:tr h="708375">
                <a:tc>
                  <a:txBody>
                    <a:bodyPr/>
                    <a:lstStyle/>
                    <a:p>
                      <a:pPr indent="0" lvl="0" marL="0" rtl="0" algn="ctr">
                        <a:spcBef>
                          <a:spcPts val="0"/>
                        </a:spcBef>
                        <a:spcAft>
                          <a:spcPts val="0"/>
                        </a:spcAft>
                        <a:buNone/>
                      </a:pPr>
                      <a:r>
                        <a:rPr lang="en" sz="1000">
                          <a:latin typeface="Inter"/>
                          <a:ea typeface="Inter"/>
                          <a:cs typeface="Inter"/>
                          <a:sym typeface="Inter"/>
                        </a:rPr>
                        <a:t>7 - Knox  to Washington</a:t>
                      </a:r>
                      <a:endParaRPr sz="1000">
                        <a:latin typeface="Inter"/>
                        <a:ea typeface="Inter"/>
                        <a:cs typeface="Inter"/>
                        <a:sym typeface="Inter"/>
                      </a:endParaRPr>
                    </a:p>
                  </a:txBody>
                  <a:tcPr marT="70650" marB="70650" marR="118325" marL="118325"/>
                </a:tc>
                <a:tc>
                  <a:txBody>
                    <a:bodyPr/>
                    <a:lstStyle/>
                    <a:p>
                      <a:pPr indent="0" lvl="0" marL="0" rtl="0" algn="l">
                        <a:spcBef>
                          <a:spcPts val="0"/>
                        </a:spcBef>
                        <a:spcAft>
                          <a:spcPts val="0"/>
                        </a:spcAft>
                        <a:buNone/>
                      </a:pPr>
                      <a:r>
                        <a:rPr lang="en" sz="1200">
                          <a:solidFill>
                            <a:srgbClr val="FF0000"/>
                          </a:solidFill>
                          <a:latin typeface="Inter"/>
                          <a:ea typeface="Inter"/>
                          <a:cs typeface="Inter"/>
                          <a:sym typeface="Inter"/>
                        </a:rPr>
                        <a:t>“Powers of Congress are utterly inadequate …”</a:t>
                      </a:r>
                      <a:endParaRPr sz="1200">
                        <a:solidFill>
                          <a:srgbClr val="FF0000"/>
                        </a:solidFill>
                        <a:latin typeface="Inter"/>
                        <a:ea typeface="Inter"/>
                        <a:cs typeface="Inter"/>
                        <a:sym typeface="Inter"/>
                      </a:endParaRPr>
                    </a:p>
                  </a:txBody>
                  <a:tcPr marT="70650" marB="70650" marR="118325" marL="118325"/>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Strength/ Weakness</a:t>
                      </a:r>
                      <a:endParaRPr sz="1200">
                        <a:latin typeface="Inter"/>
                        <a:ea typeface="Inter"/>
                        <a:cs typeface="Inter"/>
                        <a:sym typeface="Inter"/>
                      </a:endParaRPr>
                    </a:p>
                  </a:txBody>
                  <a:tcPr marT="70650" marB="70650" marR="118325" marL="118325"/>
                </a:tc>
                <a:tc gridSpan="2">
                  <a:txBody>
                    <a:bodyPr/>
                    <a:lstStyle/>
                    <a:p>
                      <a:pPr indent="0" lvl="0" marL="0" rtl="0" algn="l">
                        <a:spcBef>
                          <a:spcPts val="0"/>
                        </a:spcBef>
                        <a:spcAft>
                          <a:spcPts val="0"/>
                        </a:spcAft>
                        <a:buNone/>
                      </a:pPr>
                      <a:r>
                        <a:rPr lang="en" sz="1200">
                          <a:solidFill>
                            <a:srgbClr val="FF0000"/>
                          </a:solidFill>
                          <a:latin typeface="Inter"/>
                          <a:ea typeface="Inter"/>
                          <a:cs typeface="Inter"/>
                          <a:sym typeface="Inter"/>
                        </a:rPr>
                        <a:t>Knox says the 13 states work against each other, proving the confederation can’t govern effectively.</a:t>
                      </a:r>
                      <a:endParaRPr sz="1200">
                        <a:solidFill>
                          <a:srgbClr val="FF0000"/>
                        </a:solidFill>
                        <a:latin typeface="Inter"/>
                        <a:ea typeface="Inter"/>
                        <a:cs typeface="Inter"/>
                        <a:sym typeface="Inter"/>
                      </a:endParaRPr>
                    </a:p>
                  </a:txBody>
                  <a:tcPr marT="70650" marB="70650" marR="118325" marL="118325"/>
                </a:tc>
                <a:tc hMerge="1"/>
              </a:tr>
            </a:tbl>
          </a:graphicData>
        </a:graphic>
      </p:graphicFrame>
      <p:sp>
        <p:nvSpPr>
          <p:cNvPr id="165" name="Google Shape;165;p22"/>
          <p:cNvSpPr txBox="1"/>
          <p:nvPr/>
        </p:nvSpPr>
        <p:spPr>
          <a:xfrm>
            <a:off x="381150" y="623375"/>
            <a:ext cx="9432300" cy="13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66" name="Google Shape;166;p22"/>
          <p:cNvSpPr txBox="1"/>
          <p:nvPr/>
        </p:nvSpPr>
        <p:spPr>
          <a:xfrm>
            <a:off x="256075" y="710550"/>
            <a:ext cx="9340500" cy="312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As you analyze the posters, complete the chart below.</a:t>
            </a:r>
            <a:endParaRPr sz="1200">
              <a:solidFill>
                <a:schemeClr val="dk1"/>
              </a:solidFill>
              <a:latin typeface="Inter"/>
              <a:ea typeface="Inter"/>
              <a:cs typeface="Inter"/>
              <a:sym typeface="Inter"/>
            </a:endParaRPr>
          </a:p>
        </p:txBody>
      </p:sp>
      <p:sp>
        <p:nvSpPr>
          <p:cNvPr id="167" name="Google Shape;167;p22"/>
          <p:cNvSpPr txBox="1"/>
          <p:nvPr/>
        </p:nvSpPr>
        <p:spPr>
          <a:xfrm>
            <a:off x="256075" y="389425"/>
            <a:ext cx="9432300" cy="312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_________________________________________________________________________________				Date: ______________</a:t>
            </a:r>
            <a:endParaRPr sz="1200">
              <a:solidFill>
                <a:schemeClr val="dk1"/>
              </a:solidFill>
              <a:latin typeface="Inter"/>
              <a:ea typeface="Inter"/>
              <a:cs typeface="Inter"/>
              <a:sym typeface="Inter"/>
            </a:endParaRPr>
          </a:p>
        </p:txBody>
      </p:sp>
      <p:sp>
        <p:nvSpPr>
          <p:cNvPr id="168" name="Google Shape;168;p22"/>
          <p:cNvSpPr/>
          <p:nvPr/>
        </p:nvSpPr>
        <p:spPr>
          <a:xfrm>
            <a:off x="3429000" y="2018275"/>
            <a:ext cx="893400" cy="388200"/>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69" name="Google Shape;169;p22"/>
          <p:cNvSpPr/>
          <p:nvPr/>
        </p:nvSpPr>
        <p:spPr>
          <a:xfrm>
            <a:off x="3429000" y="2825900"/>
            <a:ext cx="893400" cy="388200"/>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70" name="Google Shape;170;p22"/>
          <p:cNvSpPr/>
          <p:nvPr/>
        </p:nvSpPr>
        <p:spPr>
          <a:xfrm>
            <a:off x="3429000" y="3351125"/>
            <a:ext cx="893400" cy="388200"/>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71" name="Google Shape;171;p22"/>
          <p:cNvSpPr/>
          <p:nvPr/>
        </p:nvSpPr>
        <p:spPr>
          <a:xfrm>
            <a:off x="3429000" y="4200475"/>
            <a:ext cx="893400" cy="388200"/>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72" name="Google Shape;172;p22"/>
          <p:cNvSpPr/>
          <p:nvPr/>
        </p:nvSpPr>
        <p:spPr>
          <a:xfrm>
            <a:off x="3429000" y="5282813"/>
            <a:ext cx="893400" cy="388200"/>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73" name="Google Shape;173;p22"/>
          <p:cNvSpPr/>
          <p:nvPr/>
        </p:nvSpPr>
        <p:spPr>
          <a:xfrm>
            <a:off x="3485275" y="6180475"/>
            <a:ext cx="893400" cy="388200"/>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74" name="Google Shape;174;p22"/>
          <p:cNvSpPr/>
          <p:nvPr/>
        </p:nvSpPr>
        <p:spPr>
          <a:xfrm>
            <a:off x="3429000" y="7078125"/>
            <a:ext cx="893400" cy="388200"/>
          </a:xfrm>
          <a:prstGeom prst="ellipse">
            <a:avLst/>
          </a:prstGeom>
          <a:noFill/>
          <a:ln cap="flat" cmpd="sng" w="2857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8" name="Shape 68"/>
        <p:cNvGrpSpPr/>
        <p:nvPr/>
      </p:nvGrpSpPr>
      <p:grpSpPr>
        <a:xfrm>
          <a:off x="0" y="0"/>
          <a:ext cx="0" cy="0"/>
          <a:chOff x="0" y="0"/>
          <a:chExt cx="0" cy="0"/>
        </a:xfrm>
      </p:grpSpPr>
      <p:sp>
        <p:nvSpPr>
          <p:cNvPr id="69" name="Google Shape;69;p14"/>
          <p:cNvSpPr txBox="1"/>
          <p:nvPr/>
        </p:nvSpPr>
        <p:spPr>
          <a:xfrm>
            <a:off x="75" y="-7575"/>
            <a:ext cx="10058400" cy="643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Gallery Walk</a:t>
            </a:r>
            <a:endParaRPr sz="1500">
              <a:solidFill>
                <a:schemeClr val="dk1"/>
              </a:solidFill>
              <a:latin typeface="Halant"/>
              <a:ea typeface="Halant"/>
              <a:cs typeface="Halant"/>
              <a:sym typeface="Halant"/>
            </a:endParaRPr>
          </a:p>
          <a:p>
            <a:pPr indent="0" lvl="0" marL="0" rtl="0" algn="ctr">
              <a:spcBef>
                <a:spcPts val="0"/>
              </a:spcBef>
              <a:spcAft>
                <a:spcPts val="0"/>
              </a:spcAft>
              <a:buNone/>
            </a:pPr>
            <a:r>
              <a:rPr b="1" lang="en" sz="1900">
                <a:solidFill>
                  <a:schemeClr val="dk1"/>
                </a:solidFill>
                <a:latin typeface="Plus Jakarta Sans"/>
                <a:ea typeface="Plus Jakarta Sans"/>
                <a:cs typeface="Plus Jakarta Sans"/>
                <a:sym typeface="Plus Jakarta Sans"/>
              </a:rPr>
              <a:t>Source 1: State Power</a:t>
            </a:r>
            <a:endParaRPr b="1" sz="1900">
              <a:solidFill>
                <a:schemeClr val="dk1"/>
              </a:solidFill>
              <a:latin typeface="Plus Jakarta Sans"/>
              <a:ea typeface="Plus Jakarta Sans"/>
              <a:cs typeface="Plus Jakarta Sans"/>
              <a:sym typeface="Plus Jakarta Sans"/>
            </a:endParaRPr>
          </a:p>
        </p:txBody>
      </p:sp>
      <p:sp>
        <p:nvSpPr>
          <p:cNvPr id="70" name="Google Shape;70;p14"/>
          <p:cNvSpPr txBox="1"/>
          <p:nvPr/>
        </p:nvSpPr>
        <p:spPr>
          <a:xfrm>
            <a:off x="7172522" y="746636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71" name="Google Shape;71;p14"/>
          <p:cNvPicPr preferRelativeResize="0"/>
          <p:nvPr/>
        </p:nvPicPr>
        <p:blipFill>
          <a:blip r:embed="rId3">
            <a:alphaModFix/>
          </a:blip>
          <a:stretch>
            <a:fillRect/>
          </a:stretch>
        </p:blipFill>
        <p:spPr>
          <a:xfrm>
            <a:off x="521489" y="7505034"/>
            <a:ext cx="198944" cy="198944"/>
          </a:xfrm>
          <a:prstGeom prst="rect">
            <a:avLst/>
          </a:prstGeom>
          <a:noFill/>
          <a:ln>
            <a:noFill/>
          </a:ln>
        </p:spPr>
      </p:pic>
      <p:sp>
        <p:nvSpPr>
          <p:cNvPr id="72" name="Google Shape;72;p14"/>
          <p:cNvSpPr txBox="1"/>
          <p:nvPr/>
        </p:nvSpPr>
        <p:spPr>
          <a:xfrm>
            <a:off x="3849903" y="746636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3" name="Google Shape;73;p14"/>
          <p:cNvSpPr txBox="1"/>
          <p:nvPr/>
        </p:nvSpPr>
        <p:spPr>
          <a:xfrm>
            <a:off x="467325" y="5971450"/>
            <a:ext cx="9767400" cy="101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800">
                <a:solidFill>
                  <a:srgbClr val="262626"/>
                </a:solidFill>
                <a:latin typeface="Inter"/>
                <a:ea typeface="Inter"/>
                <a:cs typeface="Inter"/>
                <a:sym typeface="Inter"/>
              </a:rPr>
              <a:t>Source: </a:t>
            </a:r>
            <a:r>
              <a:rPr lang="en" sz="1800">
                <a:solidFill>
                  <a:schemeClr val="dk1"/>
                </a:solidFill>
                <a:latin typeface="Inter"/>
                <a:ea typeface="Inter"/>
                <a:cs typeface="Inter"/>
                <a:sym typeface="Inter"/>
              </a:rPr>
              <a:t>United States, Continental Congress. Articles of Confederation and Perpetual Union. 15 Nov. 1777. National Archives, </a:t>
            </a:r>
            <a:r>
              <a:rPr lang="en" sz="1800" u="sng">
                <a:solidFill>
                  <a:schemeClr val="hlink"/>
                </a:solidFill>
                <a:latin typeface="Inter"/>
                <a:ea typeface="Inter"/>
                <a:cs typeface="Inter"/>
                <a:sym typeface="Inter"/>
                <a:hlinkClick r:id="rId4"/>
              </a:rPr>
              <a:t>www.archives.gov/founding-docs/articles-of-confederation</a:t>
            </a:r>
            <a:r>
              <a:rPr lang="en" sz="1800">
                <a:solidFill>
                  <a:schemeClr val="dk1"/>
                </a:solidFill>
                <a:latin typeface="Inter"/>
                <a:ea typeface="Inter"/>
                <a:cs typeface="Inter"/>
                <a:sym typeface="Inter"/>
              </a:rPr>
              <a:t>. </a:t>
            </a:r>
            <a:endParaRPr i="1" sz="1800">
              <a:solidFill>
                <a:srgbClr val="262626"/>
              </a:solidFill>
              <a:latin typeface="Inter"/>
              <a:ea typeface="Inter"/>
              <a:cs typeface="Inter"/>
              <a:sym typeface="Inter"/>
            </a:endParaRPr>
          </a:p>
        </p:txBody>
      </p:sp>
      <p:pic>
        <p:nvPicPr>
          <p:cNvPr id="74" name="Google Shape;74;p14"/>
          <p:cNvPicPr preferRelativeResize="0"/>
          <p:nvPr/>
        </p:nvPicPr>
        <p:blipFill>
          <a:blip r:embed="rId5">
            <a:alphaModFix/>
          </a:blip>
          <a:stretch>
            <a:fillRect/>
          </a:stretch>
        </p:blipFill>
        <p:spPr>
          <a:xfrm>
            <a:off x="279869" y="178502"/>
            <a:ext cx="932851" cy="386825"/>
          </a:xfrm>
          <a:prstGeom prst="rect">
            <a:avLst/>
          </a:prstGeom>
          <a:noFill/>
          <a:ln>
            <a:noFill/>
          </a:ln>
        </p:spPr>
      </p:pic>
      <p:sp>
        <p:nvSpPr>
          <p:cNvPr id="75" name="Google Shape;75;p14"/>
          <p:cNvSpPr txBox="1"/>
          <p:nvPr/>
        </p:nvSpPr>
        <p:spPr>
          <a:xfrm>
            <a:off x="297775" y="976050"/>
            <a:ext cx="9396600" cy="471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4000">
                <a:solidFill>
                  <a:srgbClr val="555555"/>
                </a:solidFill>
                <a:highlight>
                  <a:srgbClr val="FFFFFF"/>
                </a:highlight>
              </a:rPr>
              <a:t>Article II</a:t>
            </a:r>
            <a:r>
              <a:rPr lang="en" sz="4000">
                <a:solidFill>
                  <a:srgbClr val="555555"/>
                </a:solidFill>
                <a:highlight>
                  <a:srgbClr val="FFFFFF"/>
                </a:highlight>
              </a:rPr>
              <a:t>. Each state retains its sovereignty, freedom and independence, and every Power, Jurisdiction and right, which is not by this confederation expressly delegated to the United States, in Congress assembled.</a:t>
            </a:r>
            <a:endParaRPr sz="4600">
              <a:solidFill>
                <a:schemeClr val="dk2"/>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9" name="Shape 79"/>
        <p:cNvGrpSpPr/>
        <p:nvPr/>
      </p:nvGrpSpPr>
      <p:grpSpPr>
        <a:xfrm>
          <a:off x="0" y="0"/>
          <a:ext cx="0" cy="0"/>
          <a:chOff x="0" y="0"/>
          <a:chExt cx="0" cy="0"/>
        </a:xfrm>
      </p:grpSpPr>
      <p:sp>
        <p:nvSpPr>
          <p:cNvPr id="80" name="Google Shape;80;p15"/>
          <p:cNvSpPr txBox="1"/>
          <p:nvPr/>
        </p:nvSpPr>
        <p:spPr>
          <a:xfrm>
            <a:off x="75" y="-7575"/>
            <a:ext cx="10058400" cy="643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Gallery Walk</a:t>
            </a:r>
            <a:endParaRPr sz="1500">
              <a:solidFill>
                <a:schemeClr val="dk1"/>
              </a:solidFill>
              <a:latin typeface="Halant"/>
              <a:ea typeface="Halant"/>
              <a:cs typeface="Halant"/>
              <a:sym typeface="Halant"/>
            </a:endParaRPr>
          </a:p>
          <a:p>
            <a:pPr indent="0" lvl="0" marL="0" rtl="0" algn="ctr">
              <a:spcBef>
                <a:spcPts val="0"/>
              </a:spcBef>
              <a:spcAft>
                <a:spcPts val="0"/>
              </a:spcAft>
              <a:buNone/>
            </a:pPr>
            <a:r>
              <a:rPr b="1" lang="en" sz="1900">
                <a:solidFill>
                  <a:schemeClr val="dk1"/>
                </a:solidFill>
                <a:latin typeface="Plus Jakarta Sans"/>
                <a:ea typeface="Plus Jakarta Sans"/>
                <a:cs typeface="Plus Jakarta Sans"/>
                <a:sym typeface="Plus Jakarta Sans"/>
              </a:rPr>
              <a:t>Source 2: Duties of Congress</a:t>
            </a:r>
            <a:endParaRPr b="1" sz="1900">
              <a:solidFill>
                <a:schemeClr val="dk1"/>
              </a:solidFill>
              <a:latin typeface="Plus Jakarta Sans"/>
              <a:ea typeface="Plus Jakarta Sans"/>
              <a:cs typeface="Plus Jakarta Sans"/>
              <a:sym typeface="Plus Jakarta Sans"/>
            </a:endParaRPr>
          </a:p>
        </p:txBody>
      </p:sp>
      <p:sp>
        <p:nvSpPr>
          <p:cNvPr id="81" name="Google Shape;81;p15"/>
          <p:cNvSpPr txBox="1"/>
          <p:nvPr/>
        </p:nvSpPr>
        <p:spPr>
          <a:xfrm>
            <a:off x="7172522" y="746636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82" name="Google Shape;82;p15"/>
          <p:cNvPicPr preferRelativeResize="0"/>
          <p:nvPr/>
        </p:nvPicPr>
        <p:blipFill>
          <a:blip r:embed="rId3">
            <a:alphaModFix/>
          </a:blip>
          <a:stretch>
            <a:fillRect/>
          </a:stretch>
        </p:blipFill>
        <p:spPr>
          <a:xfrm>
            <a:off x="521489" y="7505034"/>
            <a:ext cx="198944" cy="198944"/>
          </a:xfrm>
          <a:prstGeom prst="rect">
            <a:avLst/>
          </a:prstGeom>
          <a:noFill/>
          <a:ln>
            <a:noFill/>
          </a:ln>
        </p:spPr>
      </p:pic>
      <p:sp>
        <p:nvSpPr>
          <p:cNvPr id="83" name="Google Shape;83;p15"/>
          <p:cNvSpPr txBox="1"/>
          <p:nvPr/>
        </p:nvSpPr>
        <p:spPr>
          <a:xfrm>
            <a:off x="3849903" y="746636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4" name="Google Shape;84;p15"/>
          <p:cNvSpPr txBox="1"/>
          <p:nvPr/>
        </p:nvSpPr>
        <p:spPr>
          <a:xfrm>
            <a:off x="75" y="6450550"/>
            <a:ext cx="10058400" cy="101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800">
                <a:solidFill>
                  <a:srgbClr val="262626"/>
                </a:solidFill>
                <a:latin typeface="Inter"/>
                <a:ea typeface="Inter"/>
                <a:cs typeface="Inter"/>
                <a:sym typeface="Inter"/>
              </a:rPr>
              <a:t>Source: </a:t>
            </a:r>
            <a:r>
              <a:rPr lang="en" sz="1800">
                <a:solidFill>
                  <a:schemeClr val="dk1"/>
                </a:solidFill>
                <a:latin typeface="Inter"/>
                <a:ea typeface="Inter"/>
                <a:cs typeface="Inter"/>
                <a:sym typeface="Inter"/>
              </a:rPr>
              <a:t>United States, Continental Congress. Articles of Confederation and Perpetual Union. 15 Nov. 1777. National Archives, </a:t>
            </a:r>
            <a:r>
              <a:rPr lang="en" sz="1800" u="sng">
                <a:solidFill>
                  <a:schemeClr val="hlink"/>
                </a:solidFill>
                <a:latin typeface="Inter"/>
                <a:ea typeface="Inter"/>
                <a:cs typeface="Inter"/>
                <a:sym typeface="Inter"/>
                <a:hlinkClick r:id="rId4"/>
              </a:rPr>
              <a:t>www.archives.gov/founding-docs/articles-of-confederation</a:t>
            </a:r>
            <a:r>
              <a:rPr lang="en" sz="1800">
                <a:solidFill>
                  <a:schemeClr val="dk1"/>
                </a:solidFill>
                <a:latin typeface="Inter"/>
                <a:ea typeface="Inter"/>
                <a:cs typeface="Inter"/>
                <a:sym typeface="Inter"/>
              </a:rPr>
              <a:t>. </a:t>
            </a:r>
            <a:endParaRPr i="1" sz="1800">
              <a:solidFill>
                <a:srgbClr val="262626"/>
              </a:solidFill>
              <a:latin typeface="Inter"/>
              <a:ea typeface="Inter"/>
              <a:cs typeface="Inter"/>
              <a:sym typeface="Inter"/>
            </a:endParaRPr>
          </a:p>
        </p:txBody>
      </p:sp>
      <p:pic>
        <p:nvPicPr>
          <p:cNvPr id="85" name="Google Shape;85;p15"/>
          <p:cNvPicPr preferRelativeResize="0"/>
          <p:nvPr/>
        </p:nvPicPr>
        <p:blipFill>
          <a:blip r:embed="rId5">
            <a:alphaModFix/>
          </a:blip>
          <a:stretch>
            <a:fillRect/>
          </a:stretch>
        </p:blipFill>
        <p:spPr>
          <a:xfrm>
            <a:off x="279869" y="178502"/>
            <a:ext cx="932851" cy="386825"/>
          </a:xfrm>
          <a:prstGeom prst="rect">
            <a:avLst/>
          </a:prstGeom>
          <a:noFill/>
          <a:ln>
            <a:noFill/>
          </a:ln>
        </p:spPr>
      </p:pic>
      <p:sp>
        <p:nvSpPr>
          <p:cNvPr id="86" name="Google Shape;86;p15"/>
          <p:cNvSpPr txBox="1"/>
          <p:nvPr/>
        </p:nvSpPr>
        <p:spPr>
          <a:xfrm>
            <a:off x="279875" y="827175"/>
            <a:ext cx="9040800" cy="5161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100">
                <a:solidFill>
                  <a:schemeClr val="dk2"/>
                </a:solidFill>
              </a:rPr>
              <a:t>Article IX</a:t>
            </a:r>
            <a:r>
              <a:rPr lang="en" sz="3100">
                <a:solidFill>
                  <a:schemeClr val="dk2"/>
                </a:solidFill>
              </a:rPr>
              <a:t>… The united states, in congress assembled, shall never engage in a war… nor enter into any treaties or alliances, nor coin money, nor regulate the value thereof… nor borrow money on the credit of the united states, nor appropriate money, nor agree upon the number of vessels of war to be built or purchased, or the number of land or sea forces to be raised, nor appoint a commander in chief of the army or navy, unless nine states assent to the same… </a:t>
            </a:r>
            <a:endParaRPr sz="3100">
              <a:solidFill>
                <a:schemeClr val="dk2"/>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0" name="Shape 90"/>
        <p:cNvGrpSpPr/>
        <p:nvPr/>
      </p:nvGrpSpPr>
      <p:grpSpPr>
        <a:xfrm>
          <a:off x="0" y="0"/>
          <a:ext cx="0" cy="0"/>
          <a:chOff x="0" y="0"/>
          <a:chExt cx="0" cy="0"/>
        </a:xfrm>
      </p:grpSpPr>
      <p:sp>
        <p:nvSpPr>
          <p:cNvPr id="91" name="Google Shape;91;p16"/>
          <p:cNvSpPr txBox="1"/>
          <p:nvPr/>
        </p:nvSpPr>
        <p:spPr>
          <a:xfrm>
            <a:off x="75" y="-7575"/>
            <a:ext cx="10058400" cy="643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Gallery Walk</a:t>
            </a:r>
            <a:endParaRPr sz="1500">
              <a:solidFill>
                <a:schemeClr val="dk1"/>
              </a:solidFill>
              <a:latin typeface="Halant"/>
              <a:ea typeface="Halant"/>
              <a:cs typeface="Halant"/>
              <a:sym typeface="Halant"/>
            </a:endParaRPr>
          </a:p>
          <a:p>
            <a:pPr indent="0" lvl="0" marL="0" rtl="0" algn="ctr">
              <a:spcBef>
                <a:spcPts val="0"/>
              </a:spcBef>
              <a:spcAft>
                <a:spcPts val="0"/>
              </a:spcAft>
              <a:buNone/>
            </a:pPr>
            <a:r>
              <a:rPr b="1" lang="en" sz="1900">
                <a:solidFill>
                  <a:schemeClr val="dk1"/>
                </a:solidFill>
                <a:latin typeface="Plus Jakarta Sans"/>
                <a:ea typeface="Plus Jakarta Sans"/>
                <a:cs typeface="Plus Jakarta Sans"/>
                <a:sym typeface="Plus Jakarta Sans"/>
              </a:rPr>
              <a:t>Source 3: Provisions of the Northwest Ordinance</a:t>
            </a:r>
            <a:endParaRPr b="1" sz="1900">
              <a:solidFill>
                <a:schemeClr val="dk1"/>
              </a:solidFill>
              <a:latin typeface="Plus Jakarta Sans"/>
              <a:ea typeface="Plus Jakarta Sans"/>
              <a:cs typeface="Plus Jakarta Sans"/>
              <a:sym typeface="Plus Jakarta Sans"/>
            </a:endParaRPr>
          </a:p>
        </p:txBody>
      </p:sp>
      <p:sp>
        <p:nvSpPr>
          <p:cNvPr id="92" name="Google Shape;92;p16"/>
          <p:cNvSpPr txBox="1"/>
          <p:nvPr/>
        </p:nvSpPr>
        <p:spPr>
          <a:xfrm>
            <a:off x="7172522" y="746636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93" name="Google Shape;93;p16"/>
          <p:cNvPicPr preferRelativeResize="0"/>
          <p:nvPr/>
        </p:nvPicPr>
        <p:blipFill>
          <a:blip r:embed="rId3">
            <a:alphaModFix/>
          </a:blip>
          <a:stretch>
            <a:fillRect/>
          </a:stretch>
        </p:blipFill>
        <p:spPr>
          <a:xfrm>
            <a:off x="521489" y="7505034"/>
            <a:ext cx="198944" cy="198944"/>
          </a:xfrm>
          <a:prstGeom prst="rect">
            <a:avLst/>
          </a:prstGeom>
          <a:noFill/>
          <a:ln>
            <a:noFill/>
          </a:ln>
        </p:spPr>
      </p:pic>
      <p:sp>
        <p:nvSpPr>
          <p:cNvPr id="94" name="Google Shape;94;p16"/>
          <p:cNvSpPr txBox="1"/>
          <p:nvPr/>
        </p:nvSpPr>
        <p:spPr>
          <a:xfrm>
            <a:off x="3849903" y="746636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95" name="Google Shape;95;p16"/>
          <p:cNvSpPr txBox="1"/>
          <p:nvPr/>
        </p:nvSpPr>
        <p:spPr>
          <a:xfrm>
            <a:off x="145500" y="6064950"/>
            <a:ext cx="97674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800">
                <a:solidFill>
                  <a:srgbClr val="262626"/>
                </a:solidFill>
                <a:latin typeface="Inter"/>
                <a:ea typeface="Inter"/>
                <a:cs typeface="Inter"/>
                <a:sym typeface="Inter"/>
              </a:rPr>
              <a:t>Source: </a:t>
            </a:r>
            <a:r>
              <a:rPr lang="en" sz="1800">
                <a:solidFill>
                  <a:schemeClr val="dk1"/>
                </a:solidFill>
                <a:latin typeface="Inter"/>
                <a:ea typeface="Inter"/>
                <a:cs typeface="Inter"/>
                <a:sym typeface="Inter"/>
              </a:rPr>
              <a:t>United States Congress. Northwest Ordinance. Philadelphia, July 13, 1787. Library of Congress. https://www.loc.gov/item/90898153</a:t>
            </a:r>
            <a:endParaRPr i="1" sz="1800">
              <a:solidFill>
                <a:srgbClr val="262626"/>
              </a:solidFill>
              <a:latin typeface="Inter"/>
              <a:ea typeface="Inter"/>
              <a:cs typeface="Inter"/>
              <a:sym typeface="Inter"/>
            </a:endParaRPr>
          </a:p>
        </p:txBody>
      </p:sp>
      <p:pic>
        <p:nvPicPr>
          <p:cNvPr id="96" name="Google Shape;96;p16"/>
          <p:cNvPicPr preferRelativeResize="0"/>
          <p:nvPr/>
        </p:nvPicPr>
        <p:blipFill>
          <a:blip r:embed="rId4">
            <a:alphaModFix/>
          </a:blip>
          <a:stretch>
            <a:fillRect/>
          </a:stretch>
        </p:blipFill>
        <p:spPr>
          <a:xfrm>
            <a:off x="279869" y="178502"/>
            <a:ext cx="932851" cy="386825"/>
          </a:xfrm>
          <a:prstGeom prst="rect">
            <a:avLst/>
          </a:prstGeom>
          <a:noFill/>
          <a:ln>
            <a:noFill/>
          </a:ln>
        </p:spPr>
      </p:pic>
      <p:sp>
        <p:nvSpPr>
          <p:cNvPr id="97" name="Google Shape;97;p16"/>
          <p:cNvSpPr txBox="1"/>
          <p:nvPr/>
        </p:nvSpPr>
        <p:spPr>
          <a:xfrm>
            <a:off x="201450" y="936888"/>
            <a:ext cx="9678000" cy="475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600">
                <a:solidFill>
                  <a:schemeClr val="dk2"/>
                </a:solidFill>
              </a:rPr>
              <a:t>Art. 6.</a:t>
            </a:r>
            <a:r>
              <a:rPr lang="en" sz="3600">
                <a:solidFill>
                  <a:schemeClr val="dk2"/>
                </a:solidFill>
              </a:rPr>
              <a:t> There shall be neither slavery nor involuntary servitude in the said territory, otherwise than in the punishment of crimes whereof the party shall have been duly convicted: Provided, always, That any person escaping into the same, from whom labor or service is lawfully claimed in any one of the original States, such fugitive may be lawfully reclaimed…</a:t>
            </a:r>
            <a:endParaRPr sz="3600">
              <a:solidFill>
                <a:schemeClr val="dk2"/>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1" name="Shape 101"/>
        <p:cNvGrpSpPr/>
        <p:nvPr/>
      </p:nvGrpSpPr>
      <p:grpSpPr>
        <a:xfrm>
          <a:off x="0" y="0"/>
          <a:ext cx="0" cy="0"/>
          <a:chOff x="0" y="0"/>
          <a:chExt cx="0" cy="0"/>
        </a:xfrm>
      </p:grpSpPr>
      <p:sp>
        <p:nvSpPr>
          <p:cNvPr id="102" name="Google Shape;102;p17"/>
          <p:cNvSpPr txBox="1"/>
          <p:nvPr/>
        </p:nvSpPr>
        <p:spPr>
          <a:xfrm>
            <a:off x="75" y="-7575"/>
            <a:ext cx="10058400" cy="643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Gallery Walk</a:t>
            </a:r>
            <a:endParaRPr sz="1500">
              <a:solidFill>
                <a:schemeClr val="dk1"/>
              </a:solidFill>
              <a:latin typeface="Halant"/>
              <a:ea typeface="Halant"/>
              <a:cs typeface="Halant"/>
              <a:sym typeface="Halant"/>
            </a:endParaRPr>
          </a:p>
          <a:p>
            <a:pPr indent="0" lvl="0" marL="0" rtl="0" algn="ctr">
              <a:spcBef>
                <a:spcPts val="0"/>
              </a:spcBef>
              <a:spcAft>
                <a:spcPts val="0"/>
              </a:spcAft>
              <a:buNone/>
            </a:pPr>
            <a:r>
              <a:rPr b="1" lang="en" sz="1900">
                <a:solidFill>
                  <a:schemeClr val="dk1"/>
                </a:solidFill>
                <a:latin typeface="Plus Jakarta Sans"/>
                <a:ea typeface="Plus Jakarta Sans"/>
                <a:cs typeface="Plus Jakarta Sans"/>
                <a:sym typeface="Plus Jakarta Sans"/>
              </a:rPr>
              <a:t>Source 4: Land Claims before and after the Northwest Ordinance</a:t>
            </a:r>
            <a:endParaRPr b="1" sz="1900">
              <a:solidFill>
                <a:schemeClr val="dk1"/>
              </a:solidFill>
              <a:latin typeface="Plus Jakarta Sans"/>
              <a:ea typeface="Plus Jakarta Sans"/>
              <a:cs typeface="Plus Jakarta Sans"/>
              <a:sym typeface="Plus Jakarta Sans"/>
            </a:endParaRPr>
          </a:p>
        </p:txBody>
      </p:sp>
      <p:sp>
        <p:nvSpPr>
          <p:cNvPr id="103" name="Google Shape;103;p17"/>
          <p:cNvSpPr txBox="1"/>
          <p:nvPr/>
        </p:nvSpPr>
        <p:spPr>
          <a:xfrm>
            <a:off x="7172522" y="746636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4" name="Google Shape;104;p17"/>
          <p:cNvPicPr preferRelativeResize="0"/>
          <p:nvPr/>
        </p:nvPicPr>
        <p:blipFill>
          <a:blip r:embed="rId3">
            <a:alphaModFix/>
          </a:blip>
          <a:stretch>
            <a:fillRect/>
          </a:stretch>
        </p:blipFill>
        <p:spPr>
          <a:xfrm>
            <a:off x="521489" y="7505034"/>
            <a:ext cx="198944" cy="198944"/>
          </a:xfrm>
          <a:prstGeom prst="rect">
            <a:avLst/>
          </a:prstGeom>
          <a:noFill/>
          <a:ln>
            <a:noFill/>
          </a:ln>
        </p:spPr>
      </p:pic>
      <p:sp>
        <p:nvSpPr>
          <p:cNvPr id="105" name="Google Shape;105;p17"/>
          <p:cNvSpPr txBox="1"/>
          <p:nvPr/>
        </p:nvSpPr>
        <p:spPr>
          <a:xfrm>
            <a:off x="3849903" y="746636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6" name="Google Shape;106;p17"/>
          <p:cNvSpPr txBox="1"/>
          <p:nvPr/>
        </p:nvSpPr>
        <p:spPr>
          <a:xfrm>
            <a:off x="0" y="6619175"/>
            <a:ext cx="9893100" cy="877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500">
                <a:solidFill>
                  <a:srgbClr val="262626"/>
                </a:solidFill>
                <a:latin typeface="Inter"/>
                <a:ea typeface="Inter"/>
                <a:cs typeface="Inter"/>
                <a:sym typeface="Inter"/>
              </a:rPr>
              <a:t>Modern School Supply Company, and E. W. A Rowles. </a:t>
            </a:r>
            <a:r>
              <a:rPr i="1" lang="en" sz="1500">
                <a:solidFill>
                  <a:srgbClr val="262626"/>
                </a:solidFill>
                <a:latin typeface="Inter"/>
                <a:ea typeface="Inter"/>
                <a:cs typeface="Inter"/>
                <a:sym typeface="Inter"/>
              </a:rPr>
              <a:t>The comprehensive series, historical-geographical maps of the United States. </a:t>
            </a:r>
            <a:r>
              <a:rPr lang="en" sz="1500">
                <a:solidFill>
                  <a:srgbClr val="262626"/>
                </a:solidFill>
                <a:latin typeface="Inter"/>
                <a:ea typeface="Inter"/>
                <a:cs typeface="Inter"/>
                <a:sym typeface="Inter"/>
              </a:rPr>
              <a:t>[Chicago, Ill.: Modern School Supply Co, 1919] Map. </a:t>
            </a:r>
            <a:r>
              <a:rPr lang="en" sz="1500" u="sng">
                <a:solidFill>
                  <a:schemeClr val="hlink"/>
                </a:solidFill>
                <a:latin typeface="Inter"/>
                <a:ea typeface="Inter"/>
                <a:cs typeface="Inter"/>
                <a:sym typeface="Inter"/>
                <a:hlinkClick r:id="rId4"/>
              </a:rPr>
              <a:t>https://www.loc.gov/item/2009581137/</a:t>
            </a:r>
            <a:r>
              <a:rPr lang="en" sz="1500">
                <a:solidFill>
                  <a:srgbClr val="262626"/>
                </a:solidFill>
                <a:latin typeface="Inter"/>
                <a:ea typeface="Inter"/>
                <a:cs typeface="Inter"/>
                <a:sym typeface="Inter"/>
              </a:rPr>
              <a:t>. </a:t>
            </a:r>
            <a:endParaRPr i="1" sz="1500">
              <a:solidFill>
                <a:srgbClr val="262626"/>
              </a:solidFill>
              <a:latin typeface="Inter"/>
              <a:ea typeface="Inter"/>
              <a:cs typeface="Inter"/>
              <a:sym typeface="Inter"/>
            </a:endParaRPr>
          </a:p>
        </p:txBody>
      </p:sp>
      <p:pic>
        <p:nvPicPr>
          <p:cNvPr id="107" name="Google Shape;107;p17"/>
          <p:cNvPicPr preferRelativeResize="0"/>
          <p:nvPr/>
        </p:nvPicPr>
        <p:blipFill>
          <a:blip r:embed="rId5">
            <a:alphaModFix/>
          </a:blip>
          <a:stretch>
            <a:fillRect/>
          </a:stretch>
        </p:blipFill>
        <p:spPr>
          <a:xfrm>
            <a:off x="279869" y="178502"/>
            <a:ext cx="932851" cy="386825"/>
          </a:xfrm>
          <a:prstGeom prst="rect">
            <a:avLst/>
          </a:prstGeom>
          <a:noFill/>
          <a:ln>
            <a:noFill/>
          </a:ln>
        </p:spPr>
      </p:pic>
      <p:pic>
        <p:nvPicPr>
          <p:cNvPr id="108" name="Google Shape;108;p17"/>
          <p:cNvPicPr preferRelativeResize="0"/>
          <p:nvPr/>
        </p:nvPicPr>
        <p:blipFill rotWithShape="1">
          <a:blip r:embed="rId6">
            <a:alphaModFix/>
          </a:blip>
          <a:srcRect b="9281" l="7434" r="6522" t="15445"/>
          <a:stretch/>
        </p:blipFill>
        <p:spPr>
          <a:xfrm>
            <a:off x="623850" y="668925"/>
            <a:ext cx="8833199" cy="591694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2" name="Shape 112"/>
        <p:cNvGrpSpPr/>
        <p:nvPr/>
      </p:nvGrpSpPr>
      <p:grpSpPr>
        <a:xfrm>
          <a:off x="0" y="0"/>
          <a:ext cx="0" cy="0"/>
          <a:chOff x="0" y="0"/>
          <a:chExt cx="0" cy="0"/>
        </a:xfrm>
      </p:grpSpPr>
      <p:sp>
        <p:nvSpPr>
          <p:cNvPr id="113" name="Google Shape;113;p18"/>
          <p:cNvSpPr txBox="1"/>
          <p:nvPr/>
        </p:nvSpPr>
        <p:spPr>
          <a:xfrm>
            <a:off x="75" y="-7575"/>
            <a:ext cx="10058400" cy="643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Gallery Walk</a:t>
            </a:r>
            <a:endParaRPr sz="1500">
              <a:solidFill>
                <a:schemeClr val="dk1"/>
              </a:solidFill>
              <a:latin typeface="Halant"/>
              <a:ea typeface="Halant"/>
              <a:cs typeface="Halant"/>
              <a:sym typeface="Halant"/>
            </a:endParaRPr>
          </a:p>
          <a:p>
            <a:pPr indent="0" lvl="0" marL="0" rtl="0" algn="ctr">
              <a:spcBef>
                <a:spcPts val="0"/>
              </a:spcBef>
              <a:spcAft>
                <a:spcPts val="0"/>
              </a:spcAft>
              <a:buNone/>
            </a:pPr>
            <a:r>
              <a:rPr b="1" lang="en" sz="1900">
                <a:solidFill>
                  <a:schemeClr val="dk1"/>
                </a:solidFill>
                <a:latin typeface="Plus Jakarta Sans"/>
                <a:ea typeface="Plus Jakarta Sans"/>
                <a:cs typeface="Plus Jakarta Sans"/>
                <a:sym typeface="Plus Jakarta Sans"/>
              </a:rPr>
              <a:t>Source 5: Shay’s Rebellion</a:t>
            </a:r>
            <a:endParaRPr b="1" sz="1900">
              <a:solidFill>
                <a:schemeClr val="dk1"/>
              </a:solidFill>
              <a:latin typeface="Plus Jakarta Sans"/>
              <a:ea typeface="Plus Jakarta Sans"/>
              <a:cs typeface="Plus Jakarta Sans"/>
              <a:sym typeface="Plus Jakarta Sans"/>
            </a:endParaRPr>
          </a:p>
        </p:txBody>
      </p:sp>
      <p:sp>
        <p:nvSpPr>
          <p:cNvPr id="114" name="Google Shape;114;p18"/>
          <p:cNvSpPr txBox="1"/>
          <p:nvPr/>
        </p:nvSpPr>
        <p:spPr>
          <a:xfrm>
            <a:off x="7172522" y="746636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5" name="Google Shape;115;p18"/>
          <p:cNvPicPr preferRelativeResize="0"/>
          <p:nvPr/>
        </p:nvPicPr>
        <p:blipFill>
          <a:blip r:embed="rId3">
            <a:alphaModFix/>
          </a:blip>
          <a:stretch>
            <a:fillRect/>
          </a:stretch>
        </p:blipFill>
        <p:spPr>
          <a:xfrm>
            <a:off x="521489" y="7505034"/>
            <a:ext cx="198944" cy="198944"/>
          </a:xfrm>
          <a:prstGeom prst="rect">
            <a:avLst/>
          </a:prstGeom>
          <a:noFill/>
          <a:ln>
            <a:noFill/>
          </a:ln>
        </p:spPr>
      </p:pic>
      <p:sp>
        <p:nvSpPr>
          <p:cNvPr id="116" name="Google Shape;116;p18"/>
          <p:cNvSpPr txBox="1"/>
          <p:nvPr/>
        </p:nvSpPr>
        <p:spPr>
          <a:xfrm>
            <a:off x="3849903" y="746636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7" name="Google Shape;117;p18"/>
          <p:cNvSpPr txBox="1"/>
          <p:nvPr/>
        </p:nvSpPr>
        <p:spPr>
          <a:xfrm>
            <a:off x="279875" y="6420475"/>
            <a:ext cx="9767400" cy="101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800">
                <a:solidFill>
                  <a:srgbClr val="262626"/>
                </a:solidFill>
                <a:latin typeface="Inter"/>
                <a:ea typeface="Inter"/>
                <a:cs typeface="Inter"/>
                <a:sym typeface="Inter"/>
              </a:rPr>
              <a:t>Source: </a:t>
            </a:r>
            <a:r>
              <a:rPr lang="en" sz="1800">
                <a:solidFill>
                  <a:schemeClr val="dk1"/>
                </a:solidFill>
                <a:latin typeface="Inter"/>
                <a:ea typeface="Inter"/>
                <a:cs typeface="Inter"/>
                <a:sym typeface="Inter"/>
              </a:rPr>
              <a:t>James Bowdoin, Massachusetts Governor, </a:t>
            </a:r>
            <a:r>
              <a:rPr i="1" lang="en" sz="1800">
                <a:solidFill>
                  <a:schemeClr val="dk1"/>
                </a:solidFill>
                <a:latin typeface="Inter"/>
                <a:ea typeface="Inter"/>
                <a:cs typeface="Inter"/>
                <a:sym typeface="Inter"/>
              </a:rPr>
              <a:t>an address to the good people of the commonwealth Two columns regarding Shays’ rebellion…</a:t>
            </a:r>
            <a:r>
              <a:rPr lang="en" sz="1800">
                <a:solidFill>
                  <a:schemeClr val="dk1"/>
                </a:solidFill>
                <a:latin typeface="Inter"/>
                <a:ea typeface="Inter"/>
                <a:cs typeface="Inter"/>
                <a:sym typeface="Inter"/>
              </a:rPr>
              <a:t> Boston: 1787. </a:t>
            </a:r>
            <a:r>
              <a:rPr lang="en" sz="1800" u="sng">
                <a:solidFill>
                  <a:schemeClr val="hlink"/>
                </a:solidFill>
                <a:latin typeface="Inter"/>
                <a:ea typeface="Inter"/>
                <a:cs typeface="Inter"/>
                <a:sym typeface="Inter"/>
                <a:hlinkClick r:id="rId4"/>
              </a:rPr>
              <a:t>Retrieved from the Library of Congress</a:t>
            </a:r>
            <a:endParaRPr i="1" sz="1800">
              <a:solidFill>
                <a:srgbClr val="262626"/>
              </a:solidFill>
              <a:latin typeface="Inter"/>
              <a:ea typeface="Inter"/>
              <a:cs typeface="Inter"/>
              <a:sym typeface="Inter"/>
            </a:endParaRPr>
          </a:p>
        </p:txBody>
      </p:sp>
      <p:pic>
        <p:nvPicPr>
          <p:cNvPr id="118" name="Google Shape;118;p18"/>
          <p:cNvPicPr preferRelativeResize="0"/>
          <p:nvPr/>
        </p:nvPicPr>
        <p:blipFill>
          <a:blip r:embed="rId5">
            <a:alphaModFix/>
          </a:blip>
          <a:stretch>
            <a:fillRect/>
          </a:stretch>
        </p:blipFill>
        <p:spPr>
          <a:xfrm>
            <a:off x="279869" y="178502"/>
            <a:ext cx="932851" cy="386825"/>
          </a:xfrm>
          <a:prstGeom prst="rect">
            <a:avLst/>
          </a:prstGeom>
          <a:noFill/>
          <a:ln>
            <a:noFill/>
          </a:ln>
        </p:spPr>
      </p:pic>
      <p:sp>
        <p:nvSpPr>
          <p:cNvPr id="119" name="Google Shape;119;p18"/>
          <p:cNvSpPr txBox="1"/>
          <p:nvPr/>
        </p:nvSpPr>
        <p:spPr>
          <a:xfrm>
            <a:off x="446675" y="635625"/>
            <a:ext cx="9330600" cy="5691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rPr>
              <a:t>When peace was proclaimed, the finances of the states were in confusion… The debt of Massachusetts alone, was $5,000,000, and taxation of course heavy. The number of debtors was so great, that in 1782 the legislature had been reduced to resort to… requiring creditors to receive, in payment for their debts, cattle and other specific articles of property, tendered by the debtors… Discontented debtors then held Conventions, and soon resolved to resort to Stop Law measures… </a:t>
            </a:r>
            <a:endParaRPr sz="1800">
              <a:solidFill>
                <a:schemeClr val="dk2"/>
              </a:solidFill>
            </a:endParaRPr>
          </a:p>
          <a:p>
            <a:pPr indent="0" lvl="0" marL="0" rtl="0" algn="l">
              <a:spcBef>
                <a:spcPts val="0"/>
              </a:spcBef>
              <a:spcAft>
                <a:spcPts val="0"/>
              </a:spcAft>
              <a:buNone/>
            </a:pPr>
            <a:r>
              <a:t/>
            </a:r>
            <a:endParaRPr sz="1800">
              <a:solidFill>
                <a:schemeClr val="dk2"/>
              </a:solidFill>
            </a:endParaRPr>
          </a:p>
          <a:p>
            <a:pPr indent="0" lvl="0" marL="0" rtl="0" algn="l">
              <a:spcBef>
                <a:spcPts val="0"/>
              </a:spcBef>
              <a:spcAft>
                <a:spcPts val="0"/>
              </a:spcAft>
              <a:buNone/>
            </a:pPr>
            <a:r>
              <a:rPr lang="en" sz="1800">
                <a:solidFill>
                  <a:schemeClr val="dk2"/>
                </a:solidFill>
              </a:rPr>
              <a:t>The rebels, under Daniel Shays, Luke Day, and Eli Parsons, soon gathered a force in that vicinity, of 2000 men, and on the 25th of January advanced in a menacing manner towards the arsenal. Gen. Shepard sent an aid-de-camp to inquire the design of the movement, and to warn Shays of his danger. The answer was, that they would have possession of the barracks; and they immediately marched to within 250 yards of the arsenal. They were again warned that if they approached nearer, they would be fired on: still they advanced. He then ordered the artillery to be pointed at the centre of their column. The cry of murder then arose from the rear of the insurgents, and the whole were struck with panic and confusion. Shays lost all control over them, and they fled precipitately,</a:t>
            </a:r>
            <a:endParaRPr sz="1800">
              <a:solidFill>
                <a:schemeClr val="dk2"/>
              </a:solidFill>
            </a:endParaRPr>
          </a:p>
          <a:p>
            <a:pPr indent="0" lvl="0" marL="0" rtl="0" algn="l">
              <a:spcBef>
                <a:spcPts val="0"/>
              </a:spcBef>
              <a:spcAft>
                <a:spcPts val="0"/>
              </a:spcAft>
              <a:buNone/>
            </a:pPr>
            <a:r>
              <a:t/>
            </a:r>
            <a:endParaRPr b="1" sz="1800">
              <a:solidFill>
                <a:schemeClr val="dk2"/>
              </a:solidFill>
            </a:endParaRPr>
          </a:p>
          <a:p>
            <a:pPr indent="0" lvl="0" marL="0" rtl="0" algn="l">
              <a:spcBef>
                <a:spcPts val="0"/>
              </a:spcBef>
              <a:spcAft>
                <a:spcPts val="0"/>
              </a:spcAft>
              <a:buNone/>
            </a:pPr>
            <a:r>
              <a:rPr b="1" lang="en" sz="1800">
                <a:solidFill>
                  <a:schemeClr val="dk2"/>
                </a:solidFill>
              </a:rPr>
              <a:t>Note</a:t>
            </a:r>
            <a:r>
              <a:rPr lang="en" sz="1800">
                <a:solidFill>
                  <a:schemeClr val="dk2"/>
                </a:solidFill>
              </a:rPr>
              <a:t>: At the time, the national government created by the Articles of Confederation held only limited authority, so coping with such internal unrest rested chiefly on the individual state.</a:t>
            </a:r>
            <a:endParaRPr sz="1800">
              <a:solidFill>
                <a:schemeClr val="dk2"/>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3" name="Shape 123"/>
        <p:cNvGrpSpPr/>
        <p:nvPr/>
      </p:nvGrpSpPr>
      <p:grpSpPr>
        <a:xfrm>
          <a:off x="0" y="0"/>
          <a:ext cx="0" cy="0"/>
          <a:chOff x="0" y="0"/>
          <a:chExt cx="0" cy="0"/>
        </a:xfrm>
      </p:grpSpPr>
      <p:sp>
        <p:nvSpPr>
          <p:cNvPr id="124" name="Google Shape;124;p19"/>
          <p:cNvSpPr txBox="1"/>
          <p:nvPr/>
        </p:nvSpPr>
        <p:spPr>
          <a:xfrm>
            <a:off x="75" y="-7575"/>
            <a:ext cx="10058400" cy="643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Gallery Walk</a:t>
            </a:r>
            <a:endParaRPr sz="1500">
              <a:solidFill>
                <a:schemeClr val="dk1"/>
              </a:solidFill>
              <a:latin typeface="Halant"/>
              <a:ea typeface="Halant"/>
              <a:cs typeface="Halant"/>
              <a:sym typeface="Halant"/>
            </a:endParaRPr>
          </a:p>
          <a:p>
            <a:pPr indent="0" lvl="0" marL="0" rtl="0" algn="ctr">
              <a:spcBef>
                <a:spcPts val="0"/>
              </a:spcBef>
              <a:spcAft>
                <a:spcPts val="0"/>
              </a:spcAft>
              <a:buNone/>
            </a:pPr>
            <a:r>
              <a:rPr b="1" lang="en" sz="1900">
                <a:solidFill>
                  <a:schemeClr val="dk1"/>
                </a:solidFill>
                <a:latin typeface="Plus Jakarta Sans"/>
                <a:ea typeface="Plus Jakarta Sans"/>
                <a:cs typeface="Plus Jakarta Sans"/>
                <a:sym typeface="Plus Jakarta Sans"/>
              </a:rPr>
              <a:t>Source 5: A letter from George Washington</a:t>
            </a:r>
            <a:endParaRPr b="1" sz="1900">
              <a:solidFill>
                <a:schemeClr val="dk1"/>
              </a:solidFill>
              <a:latin typeface="Plus Jakarta Sans"/>
              <a:ea typeface="Plus Jakarta Sans"/>
              <a:cs typeface="Plus Jakarta Sans"/>
              <a:sym typeface="Plus Jakarta Sans"/>
            </a:endParaRPr>
          </a:p>
        </p:txBody>
      </p:sp>
      <p:sp>
        <p:nvSpPr>
          <p:cNvPr id="125" name="Google Shape;125;p19"/>
          <p:cNvSpPr txBox="1"/>
          <p:nvPr/>
        </p:nvSpPr>
        <p:spPr>
          <a:xfrm>
            <a:off x="7172522" y="746636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6" name="Google Shape;126;p19"/>
          <p:cNvPicPr preferRelativeResize="0"/>
          <p:nvPr/>
        </p:nvPicPr>
        <p:blipFill>
          <a:blip r:embed="rId3">
            <a:alphaModFix/>
          </a:blip>
          <a:stretch>
            <a:fillRect/>
          </a:stretch>
        </p:blipFill>
        <p:spPr>
          <a:xfrm>
            <a:off x="521489" y="7505034"/>
            <a:ext cx="198944" cy="198944"/>
          </a:xfrm>
          <a:prstGeom prst="rect">
            <a:avLst/>
          </a:prstGeom>
          <a:noFill/>
          <a:ln>
            <a:noFill/>
          </a:ln>
        </p:spPr>
      </p:pic>
      <p:sp>
        <p:nvSpPr>
          <p:cNvPr id="127" name="Google Shape;127;p19"/>
          <p:cNvSpPr txBox="1"/>
          <p:nvPr/>
        </p:nvSpPr>
        <p:spPr>
          <a:xfrm>
            <a:off x="3849903" y="746636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28" name="Google Shape;128;p19"/>
          <p:cNvSpPr txBox="1"/>
          <p:nvPr/>
        </p:nvSpPr>
        <p:spPr>
          <a:xfrm>
            <a:off x="467325" y="6412350"/>
            <a:ext cx="9767400" cy="101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800">
                <a:solidFill>
                  <a:srgbClr val="262626"/>
                </a:solidFill>
                <a:latin typeface="Inter"/>
                <a:ea typeface="Inter"/>
                <a:cs typeface="Inter"/>
                <a:sym typeface="Inter"/>
              </a:rPr>
              <a:t>Source: </a:t>
            </a:r>
            <a:r>
              <a:rPr lang="en" sz="1800">
                <a:solidFill>
                  <a:schemeClr val="dk1"/>
                </a:solidFill>
                <a:latin typeface="Inter"/>
                <a:ea typeface="Inter"/>
                <a:cs typeface="Inter"/>
                <a:sym typeface="Inter"/>
              </a:rPr>
              <a:t>“From George Washington to John Jay, 15 August 1786,” Founders Online, National Archives, </a:t>
            </a:r>
            <a:r>
              <a:rPr lang="en" sz="1800" u="sng">
                <a:solidFill>
                  <a:schemeClr val="hlink"/>
                </a:solidFill>
                <a:latin typeface="Inter"/>
                <a:ea typeface="Inter"/>
                <a:cs typeface="Inter"/>
                <a:sym typeface="Inter"/>
                <a:hlinkClick r:id="rId4"/>
              </a:rPr>
              <a:t>https://founders.archives.gov/documents/Washington/04-04-02-0199</a:t>
            </a:r>
            <a:r>
              <a:rPr lang="en" sz="1800">
                <a:solidFill>
                  <a:schemeClr val="dk1"/>
                </a:solidFill>
                <a:latin typeface="Inter"/>
                <a:ea typeface="Inter"/>
                <a:cs typeface="Inter"/>
                <a:sym typeface="Inter"/>
              </a:rPr>
              <a:t>. </a:t>
            </a:r>
            <a:endParaRPr i="1" sz="1800">
              <a:solidFill>
                <a:srgbClr val="262626"/>
              </a:solidFill>
              <a:latin typeface="Inter"/>
              <a:ea typeface="Inter"/>
              <a:cs typeface="Inter"/>
              <a:sym typeface="Inter"/>
            </a:endParaRPr>
          </a:p>
        </p:txBody>
      </p:sp>
      <p:pic>
        <p:nvPicPr>
          <p:cNvPr id="129" name="Google Shape;129;p19"/>
          <p:cNvPicPr preferRelativeResize="0"/>
          <p:nvPr/>
        </p:nvPicPr>
        <p:blipFill>
          <a:blip r:embed="rId5">
            <a:alphaModFix/>
          </a:blip>
          <a:stretch>
            <a:fillRect/>
          </a:stretch>
        </p:blipFill>
        <p:spPr>
          <a:xfrm>
            <a:off x="279869" y="178502"/>
            <a:ext cx="932851" cy="386825"/>
          </a:xfrm>
          <a:prstGeom prst="rect">
            <a:avLst/>
          </a:prstGeom>
          <a:noFill/>
          <a:ln>
            <a:noFill/>
          </a:ln>
        </p:spPr>
      </p:pic>
      <p:sp>
        <p:nvSpPr>
          <p:cNvPr id="130" name="Google Shape;130;p19"/>
          <p:cNvSpPr txBox="1"/>
          <p:nvPr/>
        </p:nvSpPr>
        <p:spPr>
          <a:xfrm>
            <a:off x="264700" y="926425"/>
            <a:ext cx="9512400" cy="5178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700">
                <a:solidFill>
                  <a:schemeClr val="dk2"/>
                </a:solidFill>
              </a:rPr>
              <a:t>Your sentiments, that our affairs are drawing rapidly to a crisis, accord with my own… We have errors to correct. We have probably had too good an opinion of human nature in forming our confederation. Experience has taught us, that men will not adopt &amp; carry into execution, measures the best calculated for their own good without the intervention of a coercive power. I do not conceive we can exist long as a nation, without having lodged somewhere a power which will pervade the whole Union in as energetic a manner, as the authority of the different state governments extends over the several States…</a:t>
            </a:r>
            <a:endParaRPr sz="2700">
              <a:solidFill>
                <a:schemeClr val="dk2"/>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4" name="Shape 134"/>
        <p:cNvGrpSpPr/>
        <p:nvPr/>
      </p:nvGrpSpPr>
      <p:grpSpPr>
        <a:xfrm>
          <a:off x="0" y="0"/>
          <a:ext cx="0" cy="0"/>
          <a:chOff x="0" y="0"/>
          <a:chExt cx="0" cy="0"/>
        </a:xfrm>
      </p:grpSpPr>
      <p:sp>
        <p:nvSpPr>
          <p:cNvPr id="135" name="Google Shape;135;p20"/>
          <p:cNvSpPr txBox="1"/>
          <p:nvPr/>
        </p:nvSpPr>
        <p:spPr>
          <a:xfrm>
            <a:off x="75" y="-7575"/>
            <a:ext cx="10058400" cy="643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Gallery Walk</a:t>
            </a:r>
            <a:endParaRPr sz="1500">
              <a:solidFill>
                <a:schemeClr val="dk1"/>
              </a:solidFill>
              <a:latin typeface="Halant"/>
              <a:ea typeface="Halant"/>
              <a:cs typeface="Halant"/>
              <a:sym typeface="Halant"/>
            </a:endParaRPr>
          </a:p>
          <a:p>
            <a:pPr indent="0" lvl="0" marL="0" rtl="0" algn="ctr">
              <a:spcBef>
                <a:spcPts val="0"/>
              </a:spcBef>
              <a:spcAft>
                <a:spcPts val="0"/>
              </a:spcAft>
              <a:buNone/>
            </a:pPr>
            <a:r>
              <a:rPr b="1" lang="en" sz="1900">
                <a:solidFill>
                  <a:schemeClr val="dk1"/>
                </a:solidFill>
                <a:latin typeface="Plus Jakarta Sans"/>
                <a:ea typeface="Plus Jakarta Sans"/>
                <a:cs typeface="Plus Jakarta Sans"/>
                <a:sym typeface="Plus Jakarta Sans"/>
              </a:rPr>
              <a:t>Source 5: A letter from Henry Knox</a:t>
            </a:r>
            <a:endParaRPr b="1" sz="1900">
              <a:solidFill>
                <a:schemeClr val="dk1"/>
              </a:solidFill>
              <a:latin typeface="Plus Jakarta Sans"/>
              <a:ea typeface="Plus Jakarta Sans"/>
              <a:cs typeface="Plus Jakarta Sans"/>
              <a:sym typeface="Plus Jakarta Sans"/>
            </a:endParaRPr>
          </a:p>
        </p:txBody>
      </p:sp>
      <p:sp>
        <p:nvSpPr>
          <p:cNvPr id="136" name="Google Shape;136;p20"/>
          <p:cNvSpPr txBox="1"/>
          <p:nvPr/>
        </p:nvSpPr>
        <p:spPr>
          <a:xfrm>
            <a:off x="7172522" y="746636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37" name="Google Shape;137;p20"/>
          <p:cNvPicPr preferRelativeResize="0"/>
          <p:nvPr/>
        </p:nvPicPr>
        <p:blipFill>
          <a:blip r:embed="rId3">
            <a:alphaModFix/>
          </a:blip>
          <a:stretch>
            <a:fillRect/>
          </a:stretch>
        </p:blipFill>
        <p:spPr>
          <a:xfrm>
            <a:off x="521489" y="7505034"/>
            <a:ext cx="198944" cy="198944"/>
          </a:xfrm>
          <a:prstGeom prst="rect">
            <a:avLst/>
          </a:prstGeom>
          <a:noFill/>
          <a:ln>
            <a:noFill/>
          </a:ln>
        </p:spPr>
      </p:pic>
      <p:sp>
        <p:nvSpPr>
          <p:cNvPr id="138" name="Google Shape;138;p20"/>
          <p:cNvSpPr txBox="1"/>
          <p:nvPr/>
        </p:nvSpPr>
        <p:spPr>
          <a:xfrm>
            <a:off x="3849903" y="746636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9" name="Google Shape;139;p20"/>
          <p:cNvSpPr txBox="1"/>
          <p:nvPr/>
        </p:nvSpPr>
        <p:spPr>
          <a:xfrm>
            <a:off x="467325" y="6412350"/>
            <a:ext cx="9767400" cy="101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800">
                <a:solidFill>
                  <a:srgbClr val="262626"/>
                </a:solidFill>
                <a:latin typeface="Inter"/>
                <a:ea typeface="Inter"/>
                <a:cs typeface="Inter"/>
                <a:sym typeface="Inter"/>
              </a:rPr>
              <a:t>Source: </a:t>
            </a:r>
            <a:r>
              <a:rPr lang="en" sz="1800">
                <a:solidFill>
                  <a:schemeClr val="dk1"/>
                </a:solidFill>
                <a:latin typeface="Inter"/>
                <a:ea typeface="Inter"/>
                <a:cs typeface="Inter"/>
                <a:sym typeface="Inter"/>
              </a:rPr>
              <a:t>“To George Washington from Henry Knox, 23 October 1786,” Founders Online, National Archives, </a:t>
            </a:r>
            <a:r>
              <a:rPr lang="en" sz="1800" u="sng">
                <a:solidFill>
                  <a:schemeClr val="hlink"/>
                </a:solidFill>
                <a:latin typeface="Inter"/>
                <a:ea typeface="Inter"/>
                <a:cs typeface="Inter"/>
                <a:sym typeface="Inter"/>
                <a:hlinkClick r:id="rId4"/>
              </a:rPr>
              <a:t>https://founders.archives.gov/documents/Washington/04-04-02-0274</a:t>
            </a:r>
            <a:r>
              <a:rPr lang="en" sz="1800">
                <a:solidFill>
                  <a:schemeClr val="dk1"/>
                </a:solidFill>
                <a:latin typeface="Inter"/>
                <a:ea typeface="Inter"/>
                <a:cs typeface="Inter"/>
                <a:sym typeface="Inter"/>
              </a:rPr>
              <a:t>. </a:t>
            </a:r>
            <a:endParaRPr i="1" sz="1800">
              <a:solidFill>
                <a:srgbClr val="262626"/>
              </a:solidFill>
              <a:latin typeface="Inter"/>
              <a:ea typeface="Inter"/>
              <a:cs typeface="Inter"/>
              <a:sym typeface="Inter"/>
            </a:endParaRPr>
          </a:p>
        </p:txBody>
      </p:sp>
      <p:pic>
        <p:nvPicPr>
          <p:cNvPr id="140" name="Google Shape;140;p20"/>
          <p:cNvPicPr preferRelativeResize="0"/>
          <p:nvPr/>
        </p:nvPicPr>
        <p:blipFill>
          <a:blip r:embed="rId5">
            <a:alphaModFix/>
          </a:blip>
          <a:stretch>
            <a:fillRect/>
          </a:stretch>
        </p:blipFill>
        <p:spPr>
          <a:xfrm>
            <a:off x="279869" y="178502"/>
            <a:ext cx="932851" cy="386825"/>
          </a:xfrm>
          <a:prstGeom prst="rect">
            <a:avLst/>
          </a:prstGeom>
          <a:noFill/>
          <a:ln>
            <a:noFill/>
          </a:ln>
        </p:spPr>
      </p:pic>
      <p:sp>
        <p:nvSpPr>
          <p:cNvPr id="141" name="Google Shape;141;p20"/>
          <p:cNvSpPr txBox="1"/>
          <p:nvPr/>
        </p:nvSpPr>
        <p:spPr>
          <a:xfrm>
            <a:off x="264700" y="926425"/>
            <a:ext cx="9512400" cy="5178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800">
                <a:solidFill>
                  <a:schemeClr val="dk2"/>
                </a:solidFill>
              </a:rPr>
              <a:t>Our political machine constituted of thirteen independent sovereignties, have been constantly operating against each other, and against the federal head, ever since the peace—The powers of Congress are utterly inadequate to preserve the balance between the respective States, and oblige them to do those things which are essential to their own welfare, and for the general good. The human mind in the local legislatures seems to be exerted, to prevent the federal constitution from having any beneficial effects. The machine works inversly to the public good in all its parts. Not only is State, against State, and all against the federal head, but the States within themselves…</a:t>
            </a:r>
            <a:endParaRPr sz="2800">
              <a:solidFill>
                <a:schemeClr val="dk2"/>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5" name="Shape 145"/>
        <p:cNvGrpSpPr/>
        <p:nvPr/>
      </p:nvGrpSpPr>
      <p:grpSpPr>
        <a:xfrm>
          <a:off x="0" y="0"/>
          <a:ext cx="0" cy="0"/>
          <a:chOff x="0" y="0"/>
          <a:chExt cx="0" cy="0"/>
        </a:xfrm>
      </p:grpSpPr>
      <p:sp>
        <p:nvSpPr>
          <p:cNvPr id="146" name="Google Shape;146;p21"/>
          <p:cNvSpPr txBox="1"/>
          <p:nvPr/>
        </p:nvSpPr>
        <p:spPr>
          <a:xfrm>
            <a:off x="75" y="-7575"/>
            <a:ext cx="10058400" cy="388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b="1" lang="en" sz="1700">
                <a:solidFill>
                  <a:schemeClr val="dk1"/>
                </a:solidFill>
                <a:latin typeface="Plus Jakarta Sans"/>
                <a:ea typeface="Plus Jakarta Sans"/>
                <a:cs typeface="Plus Jakarta Sans"/>
                <a:sym typeface="Plus Jakarta Sans"/>
              </a:rPr>
              <a:t>Gallery Walk Observation &amp; Notes</a:t>
            </a:r>
            <a:endParaRPr b="1" sz="1700">
              <a:solidFill>
                <a:schemeClr val="dk1"/>
              </a:solidFill>
              <a:latin typeface="Plus Jakarta Sans"/>
              <a:ea typeface="Plus Jakarta Sans"/>
              <a:cs typeface="Plus Jakarta Sans"/>
              <a:sym typeface="Plus Jakarta Sans"/>
            </a:endParaRPr>
          </a:p>
        </p:txBody>
      </p:sp>
      <p:sp>
        <p:nvSpPr>
          <p:cNvPr id="147" name="Google Shape;147;p21"/>
          <p:cNvSpPr txBox="1"/>
          <p:nvPr/>
        </p:nvSpPr>
        <p:spPr>
          <a:xfrm>
            <a:off x="7172522" y="746636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8" name="Google Shape;148;p21"/>
          <p:cNvPicPr preferRelativeResize="0"/>
          <p:nvPr/>
        </p:nvPicPr>
        <p:blipFill>
          <a:blip r:embed="rId3">
            <a:alphaModFix/>
          </a:blip>
          <a:stretch>
            <a:fillRect/>
          </a:stretch>
        </p:blipFill>
        <p:spPr>
          <a:xfrm>
            <a:off x="521489" y="7505034"/>
            <a:ext cx="198944" cy="198944"/>
          </a:xfrm>
          <a:prstGeom prst="rect">
            <a:avLst/>
          </a:prstGeom>
          <a:noFill/>
          <a:ln>
            <a:noFill/>
          </a:ln>
        </p:spPr>
      </p:pic>
      <p:sp>
        <p:nvSpPr>
          <p:cNvPr id="149" name="Google Shape;149;p21"/>
          <p:cNvSpPr txBox="1"/>
          <p:nvPr/>
        </p:nvSpPr>
        <p:spPr>
          <a:xfrm>
            <a:off x="3849903" y="746636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0" name="Google Shape;150;p21"/>
          <p:cNvPicPr preferRelativeResize="0"/>
          <p:nvPr/>
        </p:nvPicPr>
        <p:blipFill>
          <a:blip r:embed="rId4">
            <a:alphaModFix/>
          </a:blip>
          <a:stretch>
            <a:fillRect/>
          </a:stretch>
        </p:blipFill>
        <p:spPr>
          <a:xfrm>
            <a:off x="244399" y="30374"/>
            <a:ext cx="753115" cy="312300"/>
          </a:xfrm>
          <a:prstGeom prst="rect">
            <a:avLst/>
          </a:prstGeom>
          <a:noFill/>
          <a:ln>
            <a:noFill/>
          </a:ln>
        </p:spPr>
      </p:pic>
      <p:graphicFrame>
        <p:nvGraphicFramePr>
          <p:cNvPr id="151" name="Google Shape;151;p21"/>
          <p:cNvGraphicFramePr/>
          <p:nvPr/>
        </p:nvGraphicFramePr>
        <p:xfrm>
          <a:off x="256082" y="1092955"/>
          <a:ext cx="3000000" cy="3000000"/>
        </p:xfrm>
        <a:graphic>
          <a:graphicData uri="http://schemas.openxmlformats.org/drawingml/2006/table">
            <a:tbl>
              <a:tblPr>
                <a:noFill/>
                <a:tableStyleId>{46B9CEC2-AAC3-44DA-921D-5739475D7570}</a:tableStyleId>
              </a:tblPr>
              <a:tblGrid>
                <a:gridCol w="1025225"/>
                <a:gridCol w="2147700"/>
                <a:gridCol w="1128625"/>
                <a:gridCol w="2727875"/>
                <a:gridCol w="2516950"/>
              </a:tblGrid>
              <a:tr h="737275">
                <a:tc>
                  <a:txBody>
                    <a:bodyPr/>
                    <a:lstStyle/>
                    <a:p>
                      <a:pPr indent="0" lvl="0" marL="0" rtl="0" algn="ctr">
                        <a:spcBef>
                          <a:spcPts val="0"/>
                        </a:spcBef>
                        <a:spcAft>
                          <a:spcPts val="0"/>
                        </a:spcAft>
                        <a:buNone/>
                      </a:pPr>
                      <a:r>
                        <a:rPr b="1" lang="en" sz="1200">
                          <a:latin typeface="Inter"/>
                          <a:ea typeface="Inter"/>
                          <a:cs typeface="Inter"/>
                          <a:sym typeface="Inter"/>
                        </a:rPr>
                        <a:t>Source #</a:t>
                      </a:r>
                      <a:endParaRPr b="1" sz="1200">
                        <a:latin typeface="Inter"/>
                        <a:ea typeface="Inter"/>
                        <a:cs typeface="Inter"/>
                        <a:sym typeface="Inter"/>
                      </a:endParaRPr>
                    </a:p>
                  </a:txBody>
                  <a:tcPr marT="70650" marB="70650" marR="118325" marL="118325"/>
                </a:tc>
                <a:tc>
                  <a:txBody>
                    <a:bodyPr/>
                    <a:lstStyle/>
                    <a:p>
                      <a:pPr indent="0" lvl="0" marL="0" rtl="0" algn="ctr">
                        <a:spcBef>
                          <a:spcPts val="0"/>
                        </a:spcBef>
                        <a:spcAft>
                          <a:spcPts val="0"/>
                        </a:spcAft>
                        <a:buNone/>
                      </a:pPr>
                      <a:r>
                        <a:rPr b="1" lang="en" sz="1200">
                          <a:latin typeface="Inter"/>
                          <a:ea typeface="Inter"/>
                          <a:cs typeface="Inter"/>
                          <a:sym typeface="Inter"/>
                        </a:rPr>
                        <a:t>Key Idea/ Observation</a:t>
                      </a:r>
                      <a:endParaRPr b="1"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(Short phrase or quote)</a:t>
                      </a:r>
                      <a:endParaRPr b="1" sz="1200">
                        <a:latin typeface="Inter"/>
                        <a:ea typeface="Inter"/>
                        <a:cs typeface="Inter"/>
                        <a:sym typeface="Inter"/>
                      </a:endParaRPr>
                    </a:p>
                  </a:txBody>
                  <a:tcPr marT="70650" marB="70650" marR="118325" marL="118325"/>
                </a:tc>
                <a:tc>
                  <a:txBody>
                    <a:bodyPr/>
                    <a:lstStyle/>
                    <a:p>
                      <a:pPr indent="0" lvl="0" marL="0" rtl="0" algn="ctr">
                        <a:spcBef>
                          <a:spcPts val="0"/>
                        </a:spcBef>
                        <a:spcAft>
                          <a:spcPts val="0"/>
                        </a:spcAft>
                        <a:buNone/>
                      </a:pPr>
                      <a:r>
                        <a:rPr b="1" lang="en" sz="1200">
                          <a:latin typeface="Inter"/>
                          <a:ea typeface="Inter"/>
                          <a:cs typeface="Inter"/>
                          <a:sym typeface="Inter"/>
                        </a:rPr>
                        <a:t>Strength or Weakness </a:t>
                      </a:r>
                      <a:endParaRPr b="1" sz="1200">
                        <a:latin typeface="Inter"/>
                        <a:ea typeface="Inter"/>
                        <a:cs typeface="Inter"/>
                        <a:sym typeface="Inter"/>
                      </a:endParaRPr>
                    </a:p>
                    <a:p>
                      <a:pPr indent="0" lvl="0" marL="0" rtl="0" algn="ctr">
                        <a:spcBef>
                          <a:spcPts val="0"/>
                        </a:spcBef>
                        <a:spcAft>
                          <a:spcPts val="0"/>
                        </a:spcAft>
                        <a:buNone/>
                      </a:pPr>
                      <a:r>
                        <a:rPr i="1" lang="en" sz="1200">
                          <a:latin typeface="Inter"/>
                          <a:ea typeface="Inter"/>
                          <a:cs typeface="Inter"/>
                          <a:sym typeface="Inter"/>
                        </a:rPr>
                        <a:t>(Circle One)</a:t>
                      </a:r>
                      <a:endParaRPr i="1" sz="1200">
                        <a:latin typeface="Inter"/>
                        <a:ea typeface="Inter"/>
                        <a:cs typeface="Inter"/>
                        <a:sym typeface="Inter"/>
                      </a:endParaRPr>
                    </a:p>
                  </a:txBody>
                  <a:tcPr marT="70650" marB="70650" marR="118325" marL="118325"/>
                </a:tc>
                <a:tc gridSpan="2">
                  <a:txBody>
                    <a:bodyPr/>
                    <a:lstStyle/>
                    <a:p>
                      <a:pPr indent="0" lvl="0" marL="0" rtl="0" algn="l">
                        <a:spcBef>
                          <a:spcPts val="0"/>
                        </a:spcBef>
                        <a:spcAft>
                          <a:spcPts val="0"/>
                        </a:spcAft>
                        <a:buNone/>
                      </a:pPr>
                      <a:r>
                        <a:rPr i="1" lang="en" sz="1200">
                          <a:latin typeface="Inter"/>
                          <a:ea typeface="Inter"/>
                          <a:cs typeface="Inter"/>
                          <a:sym typeface="Inter"/>
                        </a:rPr>
                        <a:t>Why? (1 sentence explaining how the evidence shows a strength or weakness) </a:t>
                      </a:r>
                      <a:endParaRPr i="1" sz="1200">
                        <a:latin typeface="Inter"/>
                        <a:ea typeface="Inter"/>
                        <a:cs typeface="Inter"/>
                        <a:sym typeface="Inter"/>
                      </a:endParaRPr>
                    </a:p>
                  </a:txBody>
                  <a:tcPr marT="70650" marB="70650" marR="118325" marL="118325"/>
                </a:tc>
                <a:tc hMerge="1"/>
              </a:tr>
              <a:tr h="805150">
                <a:tc>
                  <a:txBody>
                    <a:bodyPr/>
                    <a:lstStyle/>
                    <a:p>
                      <a:pPr indent="0" lvl="0" marL="0" rtl="0" algn="l">
                        <a:spcBef>
                          <a:spcPts val="0"/>
                        </a:spcBef>
                        <a:spcAft>
                          <a:spcPts val="0"/>
                        </a:spcAft>
                        <a:buNone/>
                      </a:pPr>
                      <a:r>
                        <a:rPr lang="en" sz="1000">
                          <a:latin typeface="Inter"/>
                          <a:ea typeface="Inter"/>
                          <a:cs typeface="Inter"/>
                          <a:sym typeface="Inter"/>
                        </a:rPr>
                        <a:t>1 - Art. II (AoC)</a:t>
                      </a:r>
                      <a:endParaRPr sz="1000">
                        <a:latin typeface="Inter"/>
                        <a:ea typeface="Inter"/>
                        <a:cs typeface="Inter"/>
                        <a:sym typeface="Inter"/>
                      </a:endParaRPr>
                    </a:p>
                  </a:txBody>
                  <a:tcPr marT="70650" marB="70650" marR="118325" marL="1183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70650" marB="70650" marR="118325" marL="118325"/>
                </a:tc>
                <a:tc>
                  <a:txBody>
                    <a:bodyPr/>
                    <a:lstStyle/>
                    <a:p>
                      <a:pPr indent="0" lvl="0" marL="0" rtl="0" algn="l">
                        <a:spcBef>
                          <a:spcPts val="0"/>
                        </a:spcBef>
                        <a:spcAft>
                          <a:spcPts val="0"/>
                        </a:spcAft>
                        <a:buNone/>
                      </a:pPr>
                      <a:r>
                        <a:rPr lang="en" sz="1200">
                          <a:latin typeface="Inter"/>
                          <a:ea typeface="Inter"/>
                          <a:cs typeface="Inter"/>
                          <a:sym typeface="Inter"/>
                        </a:rPr>
                        <a:t>Strength/ Weakness</a:t>
                      </a:r>
                      <a:endParaRPr sz="1200">
                        <a:latin typeface="Inter"/>
                        <a:ea typeface="Inter"/>
                        <a:cs typeface="Inter"/>
                        <a:sym typeface="Inter"/>
                      </a:endParaRPr>
                    </a:p>
                  </a:txBody>
                  <a:tcPr marT="70650" marB="70650" marR="118325" marL="118325"/>
                </a:tc>
                <a:tc gridSpan="2">
                  <a:txBody>
                    <a:bodyPr/>
                    <a:lstStyle/>
                    <a:p>
                      <a:pPr indent="0" lvl="0" marL="0" rtl="0" algn="l">
                        <a:spcBef>
                          <a:spcPts val="0"/>
                        </a:spcBef>
                        <a:spcAft>
                          <a:spcPts val="0"/>
                        </a:spcAft>
                        <a:buNone/>
                      </a:pPr>
                      <a:r>
                        <a:t/>
                      </a:r>
                      <a:endParaRPr sz="1200">
                        <a:latin typeface="Inter"/>
                        <a:ea typeface="Inter"/>
                        <a:cs typeface="Inter"/>
                        <a:sym typeface="Inter"/>
                      </a:endParaRPr>
                    </a:p>
                  </a:txBody>
                  <a:tcPr marT="70650" marB="70650" marR="118325" marL="118325"/>
                </a:tc>
                <a:tc hMerge="1"/>
              </a:tr>
              <a:tr h="805150">
                <a:tc>
                  <a:txBody>
                    <a:bodyPr/>
                    <a:lstStyle/>
                    <a:p>
                      <a:pPr indent="0" lvl="0" marL="0" rtl="0" algn="l">
                        <a:spcBef>
                          <a:spcPts val="0"/>
                        </a:spcBef>
                        <a:spcAft>
                          <a:spcPts val="0"/>
                        </a:spcAft>
                        <a:buNone/>
                      </a:pPr>
                      <a:r>
                        <a:rPr lang="en" sz="1000">
                          <a:latin typeface="Inter"/>
                          <a:ea typeface="Inter"/>
                          <a:cs typeface="Inter"/>
                          <a:sym typeface="Inter"/>
                        </a:rPr>
                        <a:t>2 - Art. IX (A0C)</a:t>
                      </a:r>
                      <a:endParaRPr sz="1000">
                        <a:latin typeface="Inter"/>
                        <a:ea typeface="Inter"/>
                        <a:cs typeface="Inter"/>
                        <a:sym typeface="Inter"/>
                      </a:endParaRPr>
                    </a:p>
                  </a:txBody>
                  <a:tcPr marT="70650" marB="70650" marR="118325" marL="1183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70650" marB="70650" marR="118325" marL="118325"/>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Strength/ Weakness</a:t>
                      </a:r>
                      <a:endParaRPr sz="1200">
                        <a:latin typeface="Inter"/>
                        <a:ea typeface="Inter"/>
                        <a:cs typeface="Inter"/>
                        <a:sym typeface="Inter"/>
                      </a:endParaRPr>
                    </a:p>
                  </a:txBody>
                  <a:tcPr marT="70650" marB="70650" marR="118325" marL="118325"/>
                </a:tc>
                <a:tc gridSpan="2">
                  <a:txBody>
                    <a:bodyPr/>
                    <a:lstStyle/>
                    <a:p>
                      <a:pPr indent="0" lvl="0" marL="0" rtl="0" algn="l">
                        <a:spcBef>
                          <a:spcPts val="0"/>
                        </a:spcBef>
                        <a:spcAft>
                          <a:spcPts val="0"/>
                        </a:spcAft>
                        <a:buNone/>
                      </a:pPr>
                      <a:r>
                        <a:t/>
                      </a:r>
                      <a:endParaRPr sz="1200">
                        <a:latin typeface="Inter"/>
                        <a:ea typeface="Inter"/>
                        <a:cs typeface="Inter"/>
                        <a:sym typeface="Inter"/>
                      </a:endParaRPr>
                    </a:p>
                  </a:txBody>
                  <a:tcPr marT="70650" marB="70650" marR="118325" marL="118325"/>
                </a:tc>
                <a:tc hMerge="1"/>
              </a:tr>
              <a:tr h="805150">
                <a:tc>
                  <a:txBody>
                    <a:bodyPr/>
                    <a:lstStyle/>
                    <a:p>
                      <a:pPr indent="0" lvl="0" marL="0" rtl="0" algn="ctr">
                        <a:spcBef>
                          <a:spcPts val="0"/>
                        </a:spcBef>
                        <a:spcAft>
                          <a:spcPts val="0"/>
                        </a:spcAft>
                        <a:buNone/>
                      </a:pPr>
                      <a:r>
                        <a:rPr lang="en" sz="1000">
                          <a:latin typeface="Inter"/>
                          <a:ea typeface="Inter"/>
                          <a:cs typeface="Inter"/>
                          <a:sym typeface="Inter"/>
                        </a:rPr>
                        <a:t>3 - NW Ordinance,Art. 6</a:t>
                      </a:r>
                      <a:endParaRPr sz="1000">
                        <a:latin typeface="Inter"/>
                        <a:ea typeface="Inter"/>
                        <a:cs typeface="Inter"/>
                        <a:sym typeface="Inter"/>
                      </a:endParaRPr>
                    </a:p>
                  </a:txBody>
                  <a:tcPr marT="70650" marB="70650" marR="118325" marL="1183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70650" marB="70650" marR="118325" marL="118325"/>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Strength/ Weakness</a:t>
                      </a:r>
                      <a:endParaRPr sz="1200">
                        <a:latin typeface="Inter"/>
                        <a:ea typeface="Inter"/>
                        <a:cs typeface="Inter"/>
                        <a:sym typeface="Inter"/>
                      </a:endParaRPr>
                    </a:p>
                  </a:txBody>
                  <a:tcPr marT="70650" marB="70650" marR="118325" marL="118325"/>
                </a:tc>
                <a:tc gridSpan="2">
                  <a:txBody>
                    <a:bodyPr/>
                    <a:lstStyle/>
                    <a:p>
                      <a:pPr indent="0" lvl="0" marL="0" rtl="0" algn="l">
                        <a:spcBef>
                          <a:spcPts val="0"/>
                        </a:spcBef>
                        <a:spcAft>
                          <a:spcPts val="0"/>
                        </a:spcAft>
                        <a:buNone/>
                      </a:pPr>
                      <a:r>
                        <a:t/>
                      </a:r>
                      <a:endParaRPr sz="1200">
                        <a:latin typeface="Inter"/>
                        <a:ea typeface="Inter"/>
                        <a:cs typeface="Inter"/>
                        <a:sym typeface="Inter"/>
                      </a:endParaRPr>
                    </a:p>
                  </a:txBody>
                  <a:tcPr marT="70650" marB="70650" marR="118325" marL="118325"/>
                </a:tc>
                <a:tc hMerge="1"/>
              </a:tr>
              <a:tr h="805150">
                <a:tc>
                  <a:txBody>
                    <a:bodyPr/>
                    <a:lstStyle/>
                    <a:p>
                      <a:pPr indent="0" lvl="0" marL="0" rtl="0" algn="ctr">
                        <a:spcBef>
                          <a:spcPts val="0"/>
                        </a:spcBef>
                        <a:spcAft>
                          <a:spcPts val="0"/>
                        </a:spcAft>
                        <a:buNone/>
                      </a:pPr>
                      <a:r>
                        <a:rPr lang="en" sz="1000">
                          <a:latin typeface="Inter"/>
                          <a:ea typeface="Inter"/>
                          <a:cs typeface="Inter"/>
                          <a:sym typeface="Inter"/>
                        </a:rPr>
                        <a:t>4 - Western Land Cessions Map</a:t>
                      </a:r>
                      <a:endParaRPr sz="1000">
                        <a:latin typeface="Inter"/>
                        <a:ea typeface="Inter"/>
                        <a:cs typeface="Inter"/>
                        <a:sym typeface="Inter"/>
                      </a:endParaRPr>
                    </a:p>
                  </a:txBody>
                  <a:tcPr marT="70650" marB="70650" marR="118325" marL="1183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70650" marB="70650" marR="118325" marL="118325"/>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Strength/ Weakness</a:t>
                      </a:r>
                      <a:endParaRPr sz="1200">
                        <a:latin typeface="Inter"/>
                        <a:ea typeface="Inter"/>
                        <a:cs typeface="Inter"/>
                        <a:sym typeface="Inter"/>
                      </a:endParaRPr>
                    </a:p>
                  </a:txBody>
                  <a:tcPr marT="70650" marB="70650" marR="118325" marL="118325"/>
                </a:tc>
                <a:tc gridSpan="2">
                  <a:txBody>
                    <a:bodyPr/>
                    <a:lstStyle/>
                    <a:p>
                      <a:pPr indent="0" lvl="0" marL="0" rtl="0" algn="l">
                        <a:spcBef>
                          <a:spcPts val="0"/>
                        </a:spcBef>
                        <a:spcAft>
                          <a:spcPts val="0"/>
                        </a:spcAft>
                        <a:buNone/>
                      </a:pPr>
                      <a:r>
                        <a:t/>
                      </a:r>
                      <a:endParaRPr sz="1200">
                        <a:latin typeface="Inter"/>
                        <a:ea typeface="Inter"/>
                        <a:cs typeface="Inter"/>
                        <a:sym typeface="Inter"/>
                      </a:endParaRPr>
                    </a:p>
                  </a:txBody>
                  <a:tcPr marT="70650" marB="70650" marR="118325" marL="118325"/>
                </a:tc>
                <a:tc hMerge="1"/>
              </a:tr>
              <a:tr h="805150">
                <a:tc>
                  <a:txBody>
                    <a:bodyPr/>
                    <a:lstStyle/>
                    <a:p>
                      <a:pPr indent="0" lvl="0" marL="0" rtl="0" algn="ctr">
                        <a:spcBef>
                          <a:spcPts val="0"/>
                        </a:spcBef>
                        <a:spcAft>
                          <a:spcPts val="0"/>
                        </a:spcAft>
                        <a:buNone/>
                      </a:pPr>
                      <a:r>
                        <a:rPr lang="en" sz="1000">
                          <a:latin typeface="Inter"/>
                          <a:ea typeface="Inter"/>
                          <a:cs typeface="Inter"/>
                          <a:sym typeface="Inter"/>
                        </a:rPr>
                        <a:t>5 - Bowdoin Proclamation (Shay’s Rebellion)</a:t>
                      </a:r>
                      <a:endParaRPr sz="1000">
                        <a:latin typeface="Inter"/>
                        <a:ea typeface="Inter"/>
                        <a:cs typeface="Inter"/>
                        <a:sym typeface="Inter"/>
                      </a:endParaRPr>
                    </a:p>
                  </a:txBody>
                  <a:tcPr marT="70650" marB="70650" marR="118325" marL="1183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70650" marB="70650" marR="118325" marL="118325"/>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Strength/ Weakness</a:t>
                      </a:r>
                      <a:endParaRPr sz="1200">
                        <a:latin typeface="Inter"/>
                        <a:ea typeface="Inter"/>
                        <a:cs typeface="Inter"/>
                        <a:sym typeface="Inter"/>
                      </a:endParaRPr>
                    </a:p>
                  </a:txBody>
                  <a:tcPr marT="70650" marB="70650" marR="118325" marL="118325"/>
                </a:tc>
                <a:tc gridSpan="2">
                  <a:txBody>
                    <a:bodyPr/>
                    <a:lstStyle/>
                    <a:p>
                      <a:pPr indent="0" lvl="0" marL="0" rtl="0" algn="l">
                        <a:spcBef>
                          <a:spcPts val="0"/>
                        </a:spcBef>
                        <a:spcAft>
                          <a:spcPts val="0"/>
                        </a:spcAft>
                        <a:buNone/>
                      </a:pPr>
                      <a:r>
                        <a:t/>
                      </a:r>
                      <a:endParaRPr sz="1200">
                        <a:latin typeface="Inter"/>
                        <a:ea typeface="Inter"/>
                        <a:cs typeface="Inter"/>
                        <a:sym typeface="Inter"/>
                      </a:endParaRPr>
                    </a:p>
                  </a:txBody>
                  <a:tcPr marT="70650" marB="70650" marR="118325" marL="118325"/>
                </a:tc>
                <a:tc hMerge="1"/>
              </a:tr>
              <a:tr h="805150">
                <a:tc>
                  <a:txBody>
                    <a:bodyPr/>
                    <a:lstStyle/>
                    <a:p>
                      <a:pPr indent="0" lvl="0" marL="0" rtl="0" algn="ctr">
                        <a:spcBef>
                          <a:spcPts val="0"/>
                        </a:spcBef>
                        <a:spcAft>
                          <a:spcPts val="0"/>
                        </a:spcAft>
                        <a:buNone/>
                      </a:pPr>
                      <a:r>
                        <a:rPr lang="en" sz="1000">
                          <a:latin typeface="Inter"/>
                          <a:ea typeface="Inter"/>
                          <a:cs typeface="Inter"/>
                          <a:sym typeface="Inter"/>
                        </a:rPr>
                        <a:t>6 - Washington to Jay (1786)</a:t>
                      </a:r>
                      <a:endParaRPr sz="1000">
                        <a:latin typeface="Inter"/>
                        <a:ea typeface="Inter"/>
                        <a:cs typeface="Inter"/>
                        <a:sym typeface="Inter"/>
                      </a:endParaRPr>
                    </a:p>
                  </a:txBody>
                  <a:tcPr marT="70650" marB="70650" marR="118325" marL="1183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70650" marB="70650" marR="118325" marL="118325"/>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Strength/ Weakness</a:t>
                      </a:r>
                      <a:endParaRPr sz="1200">
                        <a:latin typeface="Inter"/>
                        <a:ea typeface="Inter"/>
                        <a:cs typeface="Inter"/>
                        <a:sym typeface="Inter"/>
                      </a:endParaRPr>
                    </a:p>
                  </a:txBody>
                  <a:tcPr marT="70650" marB="70650" marR="118325" marL="118325"/>
                </a:tc>
                <a:tc gridSpan="2">
                  <a:txBody>
                    <a:bodyPr/>
                    <a:lstStyle/>
                    <a:p>
                      <a:pPr indent="0" lvl="0" marL="0" rtl="0" algn="l">
                        <a:spcBef>
                          <a:spcPts val="0"/>
                        </a:spcBef>
                        <a:spcAft>
                          <a:spcPts val="0"/>
                        </a:spcAft>
                        <a:buNone/>
                      </a:pPr>
                      <a:r>
                        <a:t/>
                      </a:r>
                      <a:endParaRPr sz="1200">
                        <a:latin typeface="Inter"/>
                        <a:ea typeface="Inter"/>
                        <a:cs typeface="Inter"/>
                        <a:sym typeface="Inter"/>
                      </a:endParaRPr>
                    </a:p>
                  </a:txBody>
                  <a:tcPr marT="70650" marB="70650" marR="118325" marL="118325"/>
                </a:tc>
                <a:tc hMerge="1"/>
              </a:tr>
              <a:tr h="708375">
                <a:tc>
                  <a:txBody>
                    <a:bodyPr/>
                    <a:lstStyle/>
                    <a:p>
                      <a:pPr indent="0" lvl="0" marL="0" rtl="0" algn="ctr">
                        <a:spcBef>
                          <a:spcPts val="0"/>
                        </a:spcBef>
                        <a:spcAft>
                          <a:spcPts val="0"/>
                        </a:spcAft>
                        <a:buNone/>
                      </a:pPr>
                      <a:r>
                        <a:rPr lang="en" sz="1000">
                          <a:latin typeface="Inter"/>
                          <a:ea typeface="Inter"/>
                          <a:cs typeface="Inter"/>
                          <a:sym typeface="Inter"/>
                        </a:rPr>
                        <a:t>7 - Knox  to Washington</a:t>
                      </a:r>
                      <a:endParaRPr sz="1000">
                        <a:latin typeface="Inter"/>
                        <a:ea typeface="Inter"/>
                        <a:cs typeface="Inter"/>
                        <a:sym typeface="Inter"/>
                      </a:endParaRPr>
                    </a:p>
                  </a:txBody>
                  <a:tcPr marT="70650" marB="70650" marR="118325" marL="1183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70650" marB="70650" marR="118325" marL="118325"/>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Strength/ Weakness</a:t>
                      </a:r>
                      <a:endParaRPr sz="1200">
                        <a:latin typeface="Inter"/>
                        <a:ea typeface="Inter"/>
                        <a:cs typeface="Inter"/>
                        <a:sym typeface="Inter"/>
                      </a:endParaRPr>
                    </a:p>
                  </a:txBody>
                  <a:tcPr marT="70650" marB="70650" marR="118325" marL="118325"/>
                </a:tc>
                <a:tc gridSpan="2">
                  <a:txBody>
                    <a:bodyPr/>
                    <a:lstStyle/>
                    <a:p>
                      <a:pPr indent="0" lvl="0" marL="0" rtl="0" algn="l">
                        <a:spcBef>
                          <a:spcPts val="0"/>
                        </a:spcBef>
                        <a:spcAft>
                          <a:spcPts val="0"/>
                        </a:spcAft>
                        <a:buNone/>
                      </a:pPr>
                      <a:r>
                        <a:t/>
                      </a:r>
                      <a:endParaRPr sz="1200">
                        <a:latin typeface="Inter"/>
                        <a:ea typeface="Inter"/>
                        <a:cs typeface="Inter"/>
                        <a:sym typeface="Inter"/>
                      </a:endParaRPr>
                    </a:p>
                  </a:txBody>
                  <a:tcPr marT="70650" marB="70650" marR="118325" marL="118325"/>
                </a:tc>
                <a:tc hMerge="1"/>
              </a:tr>
            </a:tbl>
          </a:graphicData>
        </a:graphic>
      </p:graphicFrame>
      <p:sp>
        <p:nvSpPr>
          <p:cNvPr id="152" name="Google Shape;152;p21"/>
          <p:cNvSpPr txBox="1"/>
          <p:nvPr/>
        </p:nvSpPr>
        <p:spPr>
          <a:xfrm>
            <a:off x="381150" y="623375"/>
            <a:ext cx="9432300" cy="13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53" name="Google Shape;153;p21"/>
          <p:cNvSpPr txBox="1"/>
          <p:nvPr/>
        </p:nvSpPr>
        <p:spPr>
          <a:xfrm>
            <a:off x="256075" y="710550"/>
            <a:ext cx="9340500" cy="312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As you analyze the posters, complete the chart below.</a:t>
            </a:r>
            <a:endParaRPr sz="1200">
              <a:solidFill>
                <a:schemeClr val="dk1"/>
              </a:solidFill>
              <a:latin typeface="Inter"/>
              <a:ea typeface="Inter"/>
              <a:cs typeface="Inter"/>
              <a:sym typeface="Inter"/>
            </a:endParaRPr>
          </a:p>
        </p:txBody>
      </p:sp>
      <p:sp>
        <p:nvSpPr>
          <p:cNvPr id="154" name="Google Shape;154;p21"/>
          <p:cNvSpPr txBox="1"/>
          <p:nvPr/>
        </p:nvSpPr>
        <p:spPr>
          <a:xfrm>
            <a:off x="256075" y="389425"/>
            <a:ext cx="9432300" cy="312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_________________________________________________________________________________				Date: ______________</a:t>
            </a:r>
            <a:endParaRPr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